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286" r:id="rId4"/>
    <p:sldId id="258" r:id="rId5"/>
    <p:sldId id="289" r:id="rId6"/>
    <p:sldId id="259" r:id="rId7"/>
    <p:sldId id="260" r:id="rId8"/>
    <p:sldId id="261" r:id="rId9"/>
    <p:sldId id="262" r:id="rId10"/>
    <p:sldId id="263" r:id="rId11"/>
    <p:sldId id="272" r:id="rId12"/>
    <p:sldId id="273" r:id="rId13"/>
    <p:sldId id="274" r:id="rId14"/>
    <p:sldId id="276" r:id="rId15"/>
    <p:sldId id="282" r:id="rId16"/>
    <p:sldId id="279" r:id="rId17"/>
    <p:sldId id="281" r:id="rId18"/>
    <p:sldId id="283" r:id="rId19"/>
    <p:sldId id="280" r:id="rId20"/>
    <p:sldId id="287" r:id="rId21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>
      <p:cViewPr varScale="1">
        <p:scale>
          <a:sx n="73" d="100"/>
          <a:sy n="73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 smtClean="0"/>
            </a:lvl1pPr>
          </a:lstStyle>
          <a:p>
            <a:pPr>
              <a:defRPr/>
            </a:pPr>
            <a:fld id="{2320217D-8381-4635-B53B-D3A01D525749}" type="datetimeFigureOut">
              <a:rPr lang="en-US"/>
              <a:pPr>
                <a:defRPr/>
              </a:pPr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E8A315B-3318-4264-96C9-DF842B1CF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4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A7C87-A43E-4F64-8B71-FF507A6CE91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7C5AB-1A63-4F90-8F42-034734DDC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C5AB-1A63-4F90-8F42-034734DDCE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9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</a:t>
            </a:r>
            <a:r>
              <a:rPr lang="en-US" baseline="0" dirty="0" smtClean="0"/>
              <a:t> to be in FFA, you must be in one semester of Ag per school year.  FCCLA you must have taken or be enrolled in one FACS course for all of high school.  Note:  Drivers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– must be 14 on or before Jan 1, 2015 to enroll.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C5AB-1A63-4F90-8F42-034734DDCE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52FF1382-E743-4F23-9110-4F46B9E65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6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2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9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4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D2202-CE18-4B87-AE46-2D1C11B2FD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98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A4440C5-E3D9-488B-8127-9A47CD3A68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A9A07-B322-4F86-8CC7-48AC4A0AC6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6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6F88DC9E-5849-409A-912D-6DA610AD7F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96603-9931-4657-BF8E-B2DC526A7B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6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DFB4C-EE5C-46D0-9052-EA4E380568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7D701-CB29-41E3-8D88-26F8E189A1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5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0BF54-FE79-41B3-85AE-BD2DFEC54C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5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1DF16-9B53-4E91-80ED-5FAC0A1DFD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F3041-AB09-48BF-B9CE-795F01C252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52B4AF-AC18-4FAB-BAB8-2DF13921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95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High School and Beyond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32200"/>
            <a:ext cx="8001000" cy="10921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Planning for the Future</a:t>
            </a:r>
          </a:p>
          <a:p>
            <a:pPr eaLnBrk="1" hangingPunct="1"/>
            <a:r>
              <a:rPr lang="en-US" dirty="0" smtClean="0"/>
              <a:t>Guide: Ms. Jessica Schmit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Math </a:t>
            </a:r>
            <a:r>
              <a:rPr lang="en-US" dirty="0"/>
              <a:t>progression </a:t>
            </a:r>
            <a:r>
              <a:rPr lang="en-US" sz="3500" dirty="0" smtClean="0"/>
              <a:t>(4 units)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467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Freshman:</a:t>
            </a:r>
            <a:r>
              <a:rPr lang="en-US" sz="2400" dirty="0" smtClean="0"/>
              <a:t>				</a:t>
            </a:r>
            <a:r>
              <a:rPr lang="en-US" sz="2400" b="1" dirty="0" smtClean="0"/>
              <a:t>Junior: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 - Algebra I 			-Algebra II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b="1" dirty="0" smtClean="0"/>
              <a:t>Sophomore:</a:t>
            </a:r>
            <a:r>
              <a:rPr lang="en-US" sz="2400" dirty="0" smtClean="0"/>
              <a:t>		        	</a:t>
            </a:r>
            <a:r>
              <a:rPr lang="en-US" sz="2400" b="1" dirty="0" smtClean="0"/>
              <a:t>Senior: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dirty="0" smtClean="0"/>
              <a:t> Geometry			- Pre-Calculus or </a:t>
            </a:r>
          </a:p>
          <a:p>
            <a:pPr lvl="6">
              <a:spcBef>
                <a:spcPct val="50000"/>
              </a:spcBef>
              <a:buFontTx/>
              <a:buChar char="-"/>
            </a:pPr>
            <a:r>
              <a:rPr lang="en-US" sz="2400" dirty="0" smtClean="0"/>
              <a:t>College Algebra/College     Trigonometry </a:t>
            </a:r>
            <a:r>
              <a:rPr lang="en-US" sz="2400" dirty="0" smtClean="0"/>
              <a:t>or</a:t>
            </a:r>
          </a:p>
          <a:p>
            <a:pPr lvl="6">
              <a:spcBef>
                <a:spcPct val="50000"/>
              </a:spcBef>
              <a:buFontTx/>
              <a:buChar char="-"/>
            </a:pPr>
            <a:r>
              <a:rPr lang="en-US" sz="2400" dirty="0" smtClean="0"/>
              <a:t>Consumer Math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			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	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Requirements (3 units):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7467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Three units of Lab Science – must include: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Physical Science - 1 unit  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Biology - 1 unit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Chemistry or Physics -1 unit*</a:t>
            </a:r>
          </a:p>
          <a:p>
            <a:pPr lvl="1">
              <a:spcBef>
                <a:spcPct val="50000"/>
              </a:spcBef>
            </a:pPr>
            <a:r>
              <a:rPr lang="en-US" sz="2400" i="1" dirty="0" smtClean="0"/>
              <a:t>* </a:t>
            </a:r>
            <a:r>
              <a:rPr lang="en-US" sz="2000" i="1" dirty="0" smtClean="0"/>
              <a:t>With school and parent/guardian approval, a student maybe be excused from this course in favor of a more appropriate course.  If the student is excused form Chemistry or Physics, the student must still take three units of Lab Science.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Science </a:t>
            </a:r>
            <a:r>
              <a:rPr lang="en-US" dirty="0"/>
              <a:t>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Freshman:		        		Junior</a:t>
            </a:r>
          </a:p>
          <a:p>
            <a:pPr>
              <a:buNone/>
            </a:pPr>
            <a:r>
              <a:rPr lang="en-US" sz="2400" dirty="0" smtClean="0"/>
              <a:t>   -  Physical Science	</a:t>
            </a:r>
            <a:r>
              <a:rPr lang="en-US" sz="2400" dirty="0"/>
              <a:t>	</a:t>
            </a:r>
            <a:r>
              <a:rPr lang="en-US" sz="2400" dirty="0" smtClean="0"/>
              <a:t>-  </a:t>
            </a:r>
            <a:r>
              <a:rPr lang="en-US" sz="2400" dirty="0" smtClean="0"/>
              <a:t>Chemistry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- Anatomy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Sophomore: 		         </a:t>
            </a:r>
            <a:r>
              <a:rPr lang="en-US" sz="2400" b="1" dirty="0" smtClean="0"/>
              <a:t>Senior: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  - 	Biology		</a:t>
            </a:r>
            <a:r>
              <a:rPr lang="en-US" sz="2400" dirty="0"/>
              <a:t>	</a:t>
            </a:r>
            <a:r>
              <a:rPr lang="en-US" sz="2400" dirty="0" smtClean="0"/>
              <a:t>-</a:t>
            </a:r>
            <a:r>
              <a:rPr lang="en-US" sz="2400" dirty="0" smtClean="0"/>
              <a:t>Physics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</a:t>
            </a:r>
            <a:r>
              <a:rPr lang="en-US" sz="2400" b="1" dirty="0" smtClean="0"/>
              <a:t>Other Offered:</a:t>
            </a:r>
            <a:endParaRPr lang="en-US" sz="2400" b="1" dirty="0" smtClean="0"/>
          </a:p>
          <a:p>
            <a:pPr marL="3657600" lvl="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-Forensic Science</a:t>
            </a:r>
          </a:p>
          <a:p>
            <a:pPr marL="3200400" lvl="7" indent="0">
              <a:buNone/>
            </a:pPr>
            <a:r>
              <a:rPr lang="en-US" sz="2400" dirty="0" smtClean="0"/>
              <a:t>		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Social Studies 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Requirements </a:t>
            </a:r>
            <a:r>
              <a:rPr lang="en-US" sz="4200" dirty="0" smtClean="0"/>
              <a:t>(3 units):</a:t>
            </a:r>
            <a:endParaRPr lang="en-US" sz="4200" dirty="0"/>
          </a:p>
        </p:txBody>
      </p:sp>
      <p:sp>
        <p:nvSpPr>
          <p:cNvPr id="5" name="Rectangle 4"/>
          <p:cNvSpPr/>
          <p:nvPr/>
        </p:nvSpPr>
        <p:spPr>
          <a:xfrm>
            <a:off x="594360" y="2108656"/>
            <a:ext cx="7772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Three units of Social Studies – must include: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 World History - .</a:t>
            </a:r>
            <a:r>
              <a:rPr lang="en-US" sz="2400" dirty="0" smtClean="0"/>
              <a:t>5 unit</a:t>
            </a:r>
            <a:endParaRPr lang="en-US" sz="24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Geography </a:t>
            </a:r>
            <a:r>
              <a:rPr lang="en-US" sz="2400" dirty="0"/>
              <a:t>- .5 </a:t>
            </a:r>
            <a:r>
              <a:rPr lang="en-US" sz="2400" dirty="0" smtClean="0"/>
              <a:t>unit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  US History - 1 unit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  US Government  - 1 </a:t>
            </a:r>
            <a:r>
              <a:rPr lang="en-US" sz="2400" dirty="0" smtClean="0"/>
              <a:t>unit*</a:t>
            </a:r>
            <a:endParaRPr lang="en-US" sz="24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240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b="1" dirty="0"/>
              <a:t>Other Courses Offered:</a:t>
            </a:r>
          </a:p>
          <a:p>
            <a:pPr lvl="1">
              <a:spcBef>
                <a:spcPct val="50000"/>
              </a:spcBef>
            </a:pPr>
            <a:r>
              <a:rPr lang="en-US" sz="2000" dirty="0" smtClean="0"/>
              <a:t>-Psychology, </a:t>
            </a:r>
            <a:r>
              <a:rPr lang="en-US" sz="2000" dirty="0" smtClean="0"/>
              <a:t>Philosophy, Current </a:t>
            </a:r>
            <a:r>
              <a:rPr lang="en-US" sz="2000" dirty="0" smtClean="0"/>
              <a:t>Events</a:t>
            </a:r>
            <a:r>
              <a:rPr lang="en-US" sz="2000" dirty="0" smtClean="0"/>
              <a:t>, Wars and Conflicts, Profound Events in History </a:t>
            </a:r>
            <a:r>
              <a:rPr lang="en-US" sz="2000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District Requirements: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/>
              <a:t>Grade 9:   </a:t>
            </a:r>
            <a:r>
              <a:rPr lang="en-US" sz="2400" dirty="0" smtClean="0"/>
              <a:t>Computers (1/2)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/>
              <a:t>Grade 10</a:t>
            </a:r>
            <a:r>
              <a:rPr lang="en-US" sz="2400" dirty="0" smtClean="0"/>
              <a:t>: Health (1/2)/ PE (1/2)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Grade 12:</a:t>
            </a:r>
            <a:r>
              <a:rPr lang="en-US" sz="2400" dirty="0" smtClean="0"/>
              <a:t>  Personal Finance</a:t>
            </a:r>
            <a:r>
              <a:rPr lang="en-US" sz="2400" dirty="0"/>
              <a:t> </a:t>
            </a:r>
            <a:r>
              <a:rPr lang="en-US" sz="2400" dirty="0" smtClean="0"/>
              <a:t>(1), Senior Capstone (1)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u="sng" dirty="0" smtClean="0"/>
              <a:t>Plus</a:t>
            </a:r>
          </a:p>
          <a:p>
            <a:pPr>
              <a:buNone/>
            </a:pPr>
            <a:r>
              <a:rPr lang="en-US" sz="2400" b="1" dirty="0" smtClean="0"/>
              <a:t>1 credit of :  </a:t>
            </a:r>
            <a:r>
              <a:rPr lang="en-US" sz="2400" dirty="0" smtClean="0"/>
              <a:t>Fine Arts (1); </a:t>
            </a:r>
          </a:p>
          <a:p>
            <a:pPr>
              <a:buNone/>
            </a:pPr>
            <a:r>
              <a:rPr lang="en-US" sz="2400" i="1" dirty="0" smtClean="0"/>
              <a:t>and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1 credit of :  </a:t>
            </a:r>
            <a:r>
              <a:rPr lang="en-US" sz="2400" dirty="0" smtClean="0"/>
              <a:t>World Language OR</a:t>
            </a:r>
          </a:p>
          <a:p>
            <a:pPr>
              <a:buNone/>
            </a:pPr>
            <a:r>
              <a:rPr lang="en-US" sz="2400" dirty="0" smtClean="0"/>
              <a:t>	         Career &amp; Technical Ed (Ag or FACS)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&amp; Technical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Requirements </a:t>
            </a:r>
            <a:r>
              <a:rPr lang="en-US" dirty="0" smtClean="0"/>
              <a:t>vs. </a:t>
            </a:r>
            <a:r>
              <a:rPr lang="en-US" dirty="0"/>
              <a:t>Preparation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SD College Admission </a:t>
            </a:r>
            <a:r>
              <a:rPr lang="en-US" dirty="0"/>
              <a:t>requirements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Act </a:t>
            </a:r>
            <a:r>
              <a:rPr lang="en-US" dirty="0"/>
              <a:t>Composite of </a:t>
            </a:r>
            <a:r>
              <a:rPr lang="en-US" dirty="0" smtClean="0"/>
              <a:t>18 or 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Rank </a:t>
            </a:r>
            <a:r>
              <a:rPr lang="en-US" dirty="0"/>
              <a:t>in top 60% or class </a:t>
            </a:r>
            <a:r>
              <a:rPr lang="en-US" dirty="0" smtClean="0"/>
              <a:t>rank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Obtain </a:t>
            </a:r>
            <a:r>
              <a:rPr lang="en-US" dirty="0"/>
              <a:t>a GPA of 2.6 or above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SD Opportunity Scholarship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$6500 over 4 years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Build Dakota Scholarship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Up to full tuition for high-need occupations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Dakota Corps Scholarship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Up to full tuition for high need occupations 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14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1143000"/>
          </a:xfrm>
        </p:spPr>
        <p:txBody>
          <a:bodyPr/>
          <a:lstStyle/>
          <a:p>
            <a:r>
              <a:rPr lang="en-US" dirty="0" smtClean="0"/>
              <a:t>Dual Credit Options: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2667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options available!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ENGL 101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ENGL 201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SPCM 101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 201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 202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 151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 152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POLS 101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PSYC 101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MATH 102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BIO 151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819400"/>
            <a:ext cx="551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Many more options!!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HS 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they don’t pass it this time, they’ll take it again!</a:t>
            </a:r>
          </a:p>
          <a:p>
            <a:r>
              <a:rPr lang="en-US" dirty="0" smtClean="0"/>
              <a:t>The law says you’re here until you’re 18</a:t>
            </a:r>
          </a:p>
          <a:p>
            <a:r>
              <a:rPr lang="en-US" dirty="0" smtClean="0"/>
              <a:t>We want to help!</a:t>
            </a:r>
          </a:p>
          <a:p>
            <a:pPr lvl="1"/>
            <a:r>
              <a:rPr lang="en-US" dirty="0" smtClean="0"/>
              <a:t>Counselor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Tutoring</a:t>
            </a:r>
          </a:p>
          <a:p>
            <a:pPr lvl="1"/>
            <a:r>
              <a:rPr lang="en-US" dirty="0" smtClean="0"/>
              <a:t>Friday School</a:t>
            </a:r>
          </a:p>
        </p:txBody>
      </p:sp>
      <p:pic>
        <p:nvPicPr>
          <p:cNvPr id="1026" name="Picture 2" descr="C:\Documents and Settings\Courtney\Local Settings\Temporary Internet Files\Content.IE5\ECRUS4X1\MC9001509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0082" y="2461565"/>
            <a:ext cx="1489558" cy="1767535"/>
          </a:xfrm>
          <a:prstGeom prst="rect">
            <a:avLst/>
          </a:prstGeom>
          <a:noFill/>
          <a:effectLst>
            <a:outerShdw blurRad="457200" dist="38100" dir="5400000" algn="t" rotWithShape="0">
              <a:schemeClr val="accent6">
                <a:lumMod val="75000"/>
                <a:alpha val="26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Extra-</a:t>
            </a:r>
            <a:r>
              <a:rPr lang="en-US" dirty="0" err="1" smtClean="0"/>
              <a:t>Curriculars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Sports- Football, Volleyball, Basketball, Wrestling, Track, Golf, Cross Country, </a:t>
            </a:r>
            <a:r>
              <a:rPr lang="en-US" dirty="0" smtClean="0"/>
              <a:t>Cheerleading</a:t>
            </a:r>
            <a:endParaRPr lang="en-US" dirty="0"/>
          </a:p>
          <a:p>
            <a:pPr eaLnBrk="1" hangingPunct="1"/>
            <a:r>
              <a:rPr lang="en-US" dirty="0"/>
              <a:t>Fine Arts – Band, Chorus, Oral Interpretation, One-Act </a:t>
            </a:r>
            <a:r>
              <a:rPr lang="en-US" dirty="0" smtClean="0"/>
              <a:t>Play, All School Play</a:t>
            </a:r>
            <a:endParaRPr lang="en-US" dirty="0"/>
          </a:p>
          <a:p>
            <a:pPr eaLnBrk="1" hangingPunct="1"/>
            <a:r>
              <a:rPr lang="en-US" dirty="0"/>
              <a:t>Other – Student </a:t>
            </a:r>
            <a:r>
              <a:rPr lang="en-US" dirty="0" smtClean="0"/>
              <a:t>Council, FFA</a:t>
            </a:r>
            <a:r>
              <a:rPr lang="en-US" dirty="0"/>
              <a:t>, </a:t>
            </a:r>
            <a:r>
              <a:rPr lang="en-US" dirty="0" smtClean="0"/>
              <a:t>National Honor Society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High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important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School Website:  </a:t>
            </a:r>
            <a:r>
              <a:rPr lang="en-US" u="sng" dirty="0">
                <a:solidFill>
                  <a:srgbClr val="FFFF00"/>
                </a:solidFill>
              </a:rPr>
              <a:t>https://</a:t>
            </a:r>
            <a:r>
              <a:rPr lang="en-US" u="sng" dirty="0" smtClean="0">
                <a:solidFill>
                  <a:srgbClr val="FFFF00"/>
                </a:solidFill>
              </a:rPr>
              <a:t>www.viborg-hurley.k12.com</a:t>
            </a:r>
            <a:r>
              <a:rPr lang="en-US" u="sng" dirty="0" smtClean="0">
                <a:solidFill>
                  <a:srgbClr val="FFFF00"/>
                </a:solidFill>
              </a:rPr>
              <a:t>/</a:t>
            </a:r>
          </a:p>
          <a:p>
            <a:r>
              <a:rPr lang="en-US" dirty="0" smtClean="0"/>
              <a:t>Class </a:t>
            </a:r>
            <a:r>
              <a:rPr lang="en-US" dirty="0"/>
              <a:t>Schedule: </a:t>
            </a:r>
            <a:r>
              <a:rPr lang="en-US" dirty="0" smtClean="0"/>
              <a:t>(</a:t>
            </a:r>
            <a:r>
              <a:rPr lang="en-US" dirty="0" smtClean="0"/>
              <a:t>changes yearly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https://jessicakschmit.weebly.com/hs-registration.html</a:t>
            </a:r>
            <a:endParaRPr lang="en-US" dirty="0" smtClean="0"/>
          </a:p>
          <a:p>
            <a:r>
              <a:rPr lang="en-US" dirty="0" smtClean="0"/>
              <a:t>High School Requirements: 22 credits </a:t>
            </a:r>
          </a:p>
          <a:p>
            <a:pPr lvl="1"/>
            <a:r>
              <a:rPr lang="en-US" dirty="0" smtClean="0"/>
              <a:t>(each semester class is ½ credit– 44 classes required)</a:t>
            </a:r>
          </a:p>
          <a:p>
            <a:pPr lvl="1"/>
            <a:r>
              <a:rPr lang="en-US" dirty="0" smtClean="0"/>
              <a:t>Many classes are </a:t>
            </a:r>
            <a:r>
              <a:rPr lang="en-US" dirty="0" smtClean="0"/>
              <a:t>the whole year </a:t>
            </a:r>
            <a:r>
              <a:rPr lang="en-US" dirty="0" smtClean="0"/>
              <a:t>(1 </a:t>
            </a:r>
            <a:r>
              <a:rPr lang="en-US" dirty="0" smtClean="0"/>
              <a:t>credit for the whole year) </a:t>
            </a:r>
          </a:p>
          <a:p>
            <a:pPr marL="0" indent="0">
              <a:buNone/>
            </a:pPr>
            <a:endParaRPr lang="en-US" dirty="0"/>
          </a:p>
          <a:p>
            <a:pPr marL="471487" lvl="1" indent="0">
              <a:buNone/>
            </a:pPr>
            <a:endParaRPr lang="en-US" dirty="0"/>
          </a:p>
          <a:p>
            <a:pPr marL="471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1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2019-2020 Freshman</a:t>
            </a:r>
            <a:br>
              <a:rPr lang="en-US" dirty="0" smtClean="0"/>
            </a:br>
            <a:r>
              <a:rPr lang="en-US" dirty="0" smtClean="0"/>
              <a:t> Registration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0212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Step 1: </a:t>
            </a:r>
            <a:r>
              <a:rPr lang="en-US" sz="2800" dirty="0" smtClean="0">
                <a:solidFill>
                  <a:srgbClr val="FFC000"/>
                </a:solidFill>
              </a:rPr>
              <a:t>Add in the Math Course you will be taking (Algebra or Geometry)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Step 2: Try take as many required classes as possible- </a:t>
            </a:r>
            <a:r>
              <a:rPr lang="en-US" sz="2800" dirty="0" err="1" smtClean="0">
                <a:solidFill>
                  <a:srgbClr val="00B0F0"/>
                </a:solidFill>
              </a:rPr>
              <a:t>ie</a:t>
            </a:r>
            <a:r>
              <a:rPr lang="en-US" sz="2800" dirty="0" smtClean="0">
                <a:solidFill>
                  <a:srgbClr val="00B0F0"/>
                </a:solidFill>
              </a:rPr>
              <a:t>. Fine arts (1) and CTE or Spanish  (1)</a:t>
            </a:r>
          </a:p>
          <a:p>
            <a:pPr lvl="1"/>
            <a:r>
              <a:rPr lang="en-US" sz="2500" dirty="0" smtClean="0">
                <a:solidFill>
                  <a:srgbClr val="00B0F0"/>
                </a:solidFill>
              </a:rPr>
              <a:t>Computer Science (9</a:t>
            </a:r>
            <a:r>
              <a:rPr lang="en-US" sz="2500" baseline="30000" dirty="0" smtClean="0">
                <a:solidFill>
                  <a:srgbClr val="00B0F0"/>
                </a:solidFill>
              </a:rPr>
              <a:t>th</a:t>
            </a:r>
            <a:r>
              <a:rPr lang="en-US" sz="2500" dirty="0" smtClean="0">
                <a:solidFill>
                  <a:srgbClr val="00B0F0"/>
                </a:solidFill>
              </a:rPr>
              <a:t>), Health/PE  (10</a:t>
            </a:r>
            <a:r>
              <a:rPr lang="en-US" sz="2500" baseline="30000" dirty="0" smtClean="0">
                <a:solidFill>
                  <a:srgbClr val="00B0F0"/>
                </a:solidFill>
              </a:rPr>
              <a:t>th</a:t>
            </a:r>
            <a:r>
              <a:rPr lang="en-US" sz="2500" dirty="0" smtClean="0">
                <a:solidFill>
                  <a:srgbClr val="00B0F0"/>
                </a:solidFill>
              </a:rPr>
              <a:t>), Personal Finance (12</a:t>
            </a:r>
            <a:r>
              <a:rPr lang="en-US" sz="2500" baseline="30000" dirty="0" smtClean="0">
                <a:solidFill>
                  <a:srgbClr val="00B0F0"/>
                </a:solidFill>
              </a:rPr>
              <a:t>th</a:t>
            </a:r>
            <a:r>
              <a:rPr lang="en-US" sz="2500" dirty="0" smtClean="0">
                <a:solidFill>
                  <a:srgbClr val="00B0F0"/>
                </a:solidFill>
              </a:rPr>
              <a:t>), Government (12</a:t>
            </a:r>
            <a:r>
              <a:rPr lang="en-US" sz="2500" baseline="30000" dirty="0" smtClean="0">
                <a:solidFill>
                  <a:srgbClr val="00B0F0"/>
                </a:solidFill>
              </a:rPr>
              <a:t>th</a:t>
            </a:r>
            <a:r>
              <a:rPr lang="en-US" sz="2500" dirty="0" smtClean="0">
                <a:solidFill>
                  <a:srgbClr val="00B0F0"/>
                </a:solidFill>
              </a:rPr>
              <a:t>), and Senior Capstone (12</a:t>
            </a:r>
            <a:r>
              <a:rPr lang="en-US" sz="2500" baseline="30000" dirty="0" smtClean="0">
                <a:solidFill>
                  <a:srgbClr val="00B0F0"/>
                </a:solidFill>
              </a:rPr>
              <a:t>th</a:t>
            </a:r>
            <a:r>
              <a:rPr lang="en-US" sz="2500" dirty="0" smtClean="0">
                <a:solidFill>
                  <a:srgbClr val="00B0F0"/>
                </a:solidFill>
              </a:rPr>
              <a:t>) are already configured into the VH schedule every year</a:t>
            </a:r>
          </a:p>
          <a:p>
            <a:r>
              <a:rPr lang="en-US" sz="2800" dirty="0" smtClean="0">
                <a:solidFill>
                  <a:srgbClr val="92D050"/>
                </a:solidFill>
              </a:rPr>
              <a:t>Step 3: Choose your favorite classes offered during your empty periods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Step 4: you can have up to 1 study hall period  </a:t>
            </a:r>
            <a:r>
              <a:rPr lang="en-US" sz="2800" dirty="0" smtClean="0">
                <a:solidFill>
                  <a:srgbClr val="FFFF00"/>
                </a:solidFill>
              </a:rPr>
              <a:t>(excluding study hall opposite of lunch)</a:t>
            </a:r>
          </a:p>
          <a:p>
            <a:pPr marL="914400" lvl="2" indent="0">
              <a:buNone/>
            </a:pPr>
            <a:r>
              <a:rPr lang="en-US" sz="2400" dirty="0" smtClean="0">
                <a:solidFill>
                  <a:srgbClr val="FF0066"/>
                </a:solidFill>
              </a:rPr>
              <a:t>Reminder: Every period has to be filled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to find important </a:t>
            </a:r>
            <a:r>
              <a:rPr lang="en-US" dirty="0" smtClean="0"/>
              <a:t>documents (cont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Forms:  </a:t>
            </a:r>
            <a:r>
              <a:rPr lang="en-US" sz="2800" u="sng" dirty="0">
                <a:solidFill>
                  <a:srgbClr val="FFFF00"/>
                </a:solidFill>
              </a:rPr>
              <a:t>https://</a:t>
            </a:r>
            <a:r>
              <a:rPr lang="en-US" sz="2800" u="sng" dirty="0" smtClean="0">
                <a:solidFill>
                  <a:srgbClr val="FFFF00"/>
                </a:solidFill>
              </a:rPr>
              <a:t>www.viborg-hurley.k12.com</a:t>
            </a:r>
            <a:r>
              <a:rPr lang="en-US" sz="2800" u="sng" dirty="0" smtClean="0">
                <a:solidFill>
                  <a:srgbClr val="FFFF00"/>
                </a:solidFill>
              </a:rPr>
              <a:t>/</a:t>
            </a:r>
            <a:endParaRPr lang="en-US" sz="3000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High </a:t>
            </a:r>
            <a:r>
              <a:rPr lang="en-US" dirty="0"/>
              <a:t>School Student Handbook</a:t>
            </a:r>
          </a:p>
          <a:p>
            <a:r>
              <a:rPr lang="en-US" dirty="0" smtClean="0"/>
              <a:t>Counselor </a:t>
            </a:r>
            <a:r>
              <a:rPr lang="en-US" dirty="0"/>
              <a:t>Website</a:t>
            </a:r>
            <a:r>
              <a:rPr lang="en-US" dirty="0" smtClean="0"/>
              <a:t>: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https://jessicakschmit.weebly.com</a:t>
            </a:r>
            <a:r>
              <a:rPr lang="en-US" dirty="0" smtClean="0">
                <a:solidFill>
                  <a:srgbClr val="FFFF00"/>
                </a:solidFill>
              </a:rPr>
              <a:t>/ </a:t>
            </a:r>
            <a:endParaRPr lang="en-US" dirty="0">
              <a:solidFill>
                <a:srgbClr val="FFFF00"/>
              </a:solidFill>
            </a:endParaRPr>
          </a:p>
          <a:p>
            <a:pPr marL="471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8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South Dakota Graduation Requirements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966740"/>
            <a:ext cx="7696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The Graduating class of 2020 and those starting HS thereafter will be under the graduation requirements passed by the SD Board of Education in 2018.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http://</a:t>
            </a:r>
            <a:r>
              <a:rPr lang="en-US" sz="2400" dirty="0" smtClean="0">
                <a:solidFill>
                  <a:srgbClr val="FFFF00"/>
                </a:solidFill>
              </a:rPr>
              <a:t>doe.sd.gov/octe/gradrequirements.aspx 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Viborg-Hurley has compiled a list of courses needed for those 22 credits. The list is the following: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657"/>
            <a:ext cx="6477000" cy="692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3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764373"/>
            <a:ext cx="6972300" cy="1293028"/>
          </a:xfrm>
        </p:spPr>
        <p:txBody>
          <a:bodyPr/>
          <a:lstStyle/>
          <a:p>
            <a:pPr eaLnBrk="1" hangingPunct="1"/>
            <a:r>
              <a:rPr lang="en-US" dirty="0" smtClean="0"/>
              <a:t>Personal Learning Plan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7543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The SD high school graduation requirements, state that all high school students should have a personal learning plan with  a minimum of 22 credits.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Students create a personal learning plan on paper (we will do this in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</a:t>
            </a:r>
            <a:r>
              <a:rPr lang="en-US" sz="2400" dirty="0" smtClean="0"/>
              <a:t>SEL </a:t>
            </a:r>
            <a:r>
              <a:rPr lang="en-US" sz="2400" dirty="0" smtClean="0"/>
              <a:t>class)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Students have used </a:t>
            </a:r>
            <a:r>
              <a:rPr lang="en-US" sz="2400" dirty="0" smtClean="0"/>
              <a:t>sdmylife</a:t>
            </a:r>
            <a:r>
              <a:rPr lang="en-US" sz="2400" dirty="0" smtClean="0"/>
              <a:t>.com </a:t>
            </a:r>
            <a:r>
              <a:rPr lang="en-US" sz="2400" dirty="0" smtClean="0"/>
              <a:t>to match themselves with a future career and are suggested to keep their options open with their future plans (</a:t>
            </a:r>
            <a:r>
              <a:rPr lang="en-US" sz="2400" dirty="0" err="1" smtClean="0"/>
              <a:t>ie</a:t>
            </a:r>
            <a:r>
              <a:rPr lang="en-US" sz="2400" dirty="0" smtClean="0"/>
              <a:t>. Take more classes vs.             taking less classes and keeping their GPA up            regardless of their post-secondary plans)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840572"/>
            <a:ext cx="6377940" cy="1293028"/>
          </a:xfrm>
        </p:spPr>
        <p:txBody>
          <a:bodyPr/>
          <a:lstStyle/>
          <a:p>
            <a:pPr eaLnBrk="1" hangingPunct="1"/>
            <a:r>
              <a:rPr lang="en-US" dirty="0" smtClean="0"/>
              <a:t>Language Arts Requirements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7700" y="2203269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Four units of Language Arts- must include: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Writing 1.5 units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Literature 1.5 units (which must also include  .5 units of American Lit)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Speech - .5 unit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Language Arts elective .5 unit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District Language Arts </a:t>
            </a:r>
            <a:r>
              <a:rPr lang="en-US" dirty="0" smtClean="0"/>
              <a:t>progression</a:t>
            </a:r>
            <a:r>
              <a:rPr lang="en-US" dirty="0" smtClean="0"/>
              <a:t> </a:t>
            </a:r>
            <a:r>
              <a:rPr lang="en-US" dirty="0" smtClean="0"/>
              <a:t>(4.0 credits)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305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Freshman:				Junior: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dirty="0" smtClean="0"/>
              <a:t>English I				  - English III 		 	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b="1" dirty="0" smtClean="0"/>
              <a:t>Sophomore:				Senior: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smtClean="0"/>
              <a:t>English II 				- English IV or</a:t>
            </a:r>
            <a:endParaRPr lang="en-US" sz="2400" dirty="0"/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smtClean="0"/>
              <a:t>includes speech	- Comp 1 and Literature	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Math Requirements: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94360" y="2057401"/>
            <a:ext cx="80772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Three units of Math – must include: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Algebra I    1 unit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Geometry   1 unit</a:t>
            </a:r>
            <a:r>
              <a:rPr lang="en-US" sz="2400" dirty="0" smtClean="0"/>
              <a:t>*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Algebra II   1 unit*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24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smtClean="0"/>
              <a:t>* With school and parent/guardian approval, a student maybe be excused from this course in favor of a more appropriate course.  A student may be excused from Algebra II  or Geometry, but not both.  If excused, 3 units of math are still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5817</TotalTime>
  <Words>934</Words>
  <Application>Microsoft Office PowerPoint</Application>
  <PresentationFormat>On-screen Show (4:3)</PresentationFormat>
  <Paragraphs>144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Century Gothic</vt:lpstr>
      <vt:lpstr>Vapor Trail</vt:lpstr>
      <vt:lpstr>High School and Beyond</vt:lpstr>
      <vt:lpstr>Where to find important documents</vt:lpstr>
      <vt:lpstr>Where to find important documents (cont.)</vt:lpstr>
      <vt:lpstr>South Dakota Graduation Requirements</vt:lpstr>
      <vt:lpstr>PowerPoint Presentation</vt:lpstr>
      <vt:lpstr>Personal Learning Plan</vt:lpstr>
      <vt:lpstr>Language Arts Requirements</vt:lpstr>
      <vt:lpstr>District Language Arts progression (4.0 credits)</vt:lpstr>
      <vt:lpstr>Math Requirements:</vt:lpstr>
      <vt:lpstr>District Math progression (4 units)</vt:lpstr>
      <vt:lpstr>Science Requirements (3 units):</vt:lpstr>
      <vt:lpstr>District Science progression</vt:lpstr>
      <vt:lpstr>Social Studies  Requirements (3 units):</vt:lpstr>
      <vt:lpstr>Other District Requirements:</vt:lpstr>
      <vt:lpstr>College &amp; Technical Schools</vt:lpstr>
      <vt:lpstr>Dual Credit Options:</vt:lpstr>
      <vt:lpstr>Passing HS Classes </vt:lpstr>
      <vt:lpstr>Extra-Curriculars </vt:lpstr>
      <vt:lpstr>Questions about High School?</vt:lpstr>
      <vt:lpstr>2019-2020 Freshman  Registration Schedule</vt:lpstr>
    </vt:vector>
  </TitlesOfParts>
  <Company>Castlewood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</dc:creator>
  <cp:lastModifiedBy>Jessica Schmit</cp:lastModifiedBy>
  <cp:revision>109</cp:revision>
  <cp:lastPrinted>2012-02-10T20:54:53Z</cp:lastPrinted>
  <dcterms:created xsi:type="dcterms:W3CDTF">2008-09-11T13:37:59Z</dcterms:created>
  <dcterms:modified xsi:type="dcterms:W3CDTF">2020-05-06T20:20:10Z</dcterms:modified>
</cp:coreProperties>
</file>