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3" r:id="rId3"/>
    <p:sldId id="257" r:id="rId4"/>
    <p:sldId id="285" r:id="rId5"/>
    <p:sldId id="258" r:id="rId6"/>
    <p:sldId id="261" r:id="rId7"/>
    <p:sldId id="268" r:id="rId8"/>
    <p:sldId id="265" r:id="rId9"/>
    <p:sldId id="263" r:id="rId10"/>
    <p:sldId id="262" r:id="rId11"/>
    <p:sldId id="269" r:id="rId12"/>
    <p:sldId id="260" r:id="rId13"/>
    <p:sldId id="276" r:id="rId14"/>
    <p:sldId id="264" r:id="rId15"/>
    <p:sldId id="266" r:id="rId16"/>
    <p:sldId id="267" r:id="rId17"/>
    <p:sldId id="286" r:id="rId18"/>
    <p:sldId id="292" r:id="rId19"/>
    <p:sldId id="277" r:id="rId20"/>
    <p:sldId id="280" r:id="rId21"/>
    <p:sldId id="281" r:id="rId22"/>
    <p:sldId id="282" r:id="rId23"/>
    <p:sldId id="283" r:id="rId24"/>
    <p:sldId id="278" r:id="rId25"/>
    <p:sldId id="279" r:id="rId26"/>
    <p:sldId id="287" r:id="rId27"/>
    <p:sldId id="290" r:id="rId28"/>
    <p:sldId id="288" r:id="rId29"/>
    <p:sldId id="271" r:id="rId30"/>
    <p:sldId id="259" r:id="rId31"/>
    <p:sldId id="294" r:id="rId32"/>
    <p:sldId id="291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4" autoAdjust="0"/>
    <p:restoredTop sz="92801" autoAdjust="0"/>
  </p:normalViewPr>
  <p:slideViewPr>
    <p:cSldViewPr>
      <p:cViewPr varScale="1">
        <p:scale>
          <a:sx n="68" d="100"/>
          <a:sy n="68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7FDE5D-F29C-4AB1-B727-9DAB2A6FD0F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637860-5C34-4F5D-9ABC-6B47F0D7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5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C9775-F40D-44A6-AFD2-1DE09CB78AD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0B9F5-7F66-44BF-B75E-563E91A6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6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</a:t>
            </a:r>
            <a:r>
              <a:rPr lang="en-US" baseline="0" dirty="0" smtClean="0"/>
              <a:t> just think the class sounds really interesting and you’re not worried about credits toward graduation in college/tech school, go for it!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B9F5-7F66-44BF-B75E-563E91A68E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2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78113C-00E3-4FB5-B377-0D07FE8FE8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DD9C75-A33E-4646-AEF0-074D6E48DFCF}" type="datetimeFigureOut">
              <a:rPr lang="en-US" smtClean="0"/>
              <a:t>4/28/2020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dmylife.com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su.edu/academics/degrees-and-programs" TargetMode="External"/><Relationship Id="rId2" Type="http://schemas.openxmlformats.org/officeDocument/2006/relationships/hyperlink" Target="http://www.bhsu.edu/StudentLife/StudentServices/AcademicAdvising/4YearPlans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sd.edu/academic-affairs/four-year-program-guides-and-costs" TargetMode="External"/><Relationship Id="rId5" Type="http://schemas.openxmlformats.org/officeDocument/2006/relationships/hyperlink" Target="http://www.sdstate.edu/academics/academic-advising-guide-sheets" TargetMode="External"/><Relationship Id="rId4" Type="http://schemas.openxmlformats.org/officeDocument/2006/relationships/hyperlink" Target="http://www.northern.edu/academics/Pages/advising/plansofstudy.asp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bor.edu/administrative-offices/academics/articulation/syst_gen_ed_approved_courses_9-1-04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dmylife.com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ransferology.co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543800" cy="1416339"/>
          </a:xfrm>
        </p:spPr>
        <p:txBody>
          <a:bodyPr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Dual Credit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4572000"/>
            <a:ext cx="8305800" cy="1828800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Cooper Black" panose="0208090404030B0204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5122" name="Picture 2" descr="Learn Letter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49599"/>
            <a:ext cx="4267200" cy="28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NCAA Eligibility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9408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 a student intends </a:t>
            </a:r>
            <a:r>
              <a:rPr lang="en-US" dirty="0"/>
              <a:t>to become certified by the NCAA Clearinghouse, </a:t>
            </a:r>
            <a:r>
              <a:rPr lang="en-US" dirty="0" smtClean="0"/>
              <a:t>dual </a:t>
            </a:r>
            <a:r>
              <a:rPr lang="en-US" dirty="0"/>
              <a:t>credit coursework could have an impact on scholarship </a:t>
            </a:r>
            <a:r>
              <a:rPr lang="en-US" dirty="0" smtClean="0"/>
              <a:t>eligibility. </a:t>
            </a:r>
            <a:r>
              <a:rPr lang="en-US" dirty="0"/>
              <a:t>Students are </a:t>
            </a:r>
            <a:r>
              <a:rPr lang="en-US" dirty="0" smtClean="0"/>
              <a:t>highly </a:t>
            </a:r>
            <a:r>
              <a:rPr lang="en-US" dirty="0"/>
              <a:t>encouraged to </a:t>
            </a:r>
            <a:r>
              <a:rPr lang="en-US" b="1" dirty="0" smtClean="0"/>
              <a:t>discuss </a:t>
            </a:r>
            <a:r>
              <a:rPr lang="en-US" b="1" dirty="0"/>
              <a:t>this </a:t>
            </a:r>
            <a:r>
              <a:rPr lang="en-US" b="1" dirty="0" smtClean="0"/>
              <a:t>with the high school athletic director, school counselor, or college </a:t>
            </a:r>
            <a:r>
              <a:rPr lang="en-US" dirty="0" smtClean="0"/>
              <a:t>to </a:t>
            </a:r>
            <a:r>
              <a:rPr lang="en-US" dirty="0"/>
              <a:t>ensure eligibility </a:t>
            </a:r>
            <a:r>
              <a:rPr lang="en-US" dirty="0" smtClean="0"/>
              <a:t>is </a:t>
            </a:r>
            <a:r>
              <a:rPr lang="en-US" dirty="0"/>
              <a:t>not compromised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There has been conflict between accepting dual credit courses as required coursework toward graduation under NCAA rules and regulations.</a:t>
            </a:r>
            <a:endParaRPr lang="en-US" dirty="0"/>
          </a:p>
          <a:p>
            <a:endParaRPr lang="en-US" dirty="0"/>
          </a:p>
        </p:txBody>
      </p:sp>
      <p:sp>
        <p:nvSpPr>
          <p:cNvPr id="5" name="AutoShape 2" descr="data:image/jpeg;base64,/9j/4AAQSkZJRgABAQAAAQABAAD/2wCEAAkGBxAPDxQPDxIQDw8PEA8PDQ8PDw8PDw8PFBQWFhQRFBQYHCggGBolHBQUIjEiJSkrLi4wFx8zPDMsNygtLisBCgoKDg0OGhAQGywkHyQsLCwsLCwsLCwsLCwsLCwsLCwsLCwsLCwsLCwsLCwsLCwsLCwsLCwsLCwsLCwsLCwsLP/AABEIAOEA4AMBIgACEQEDEQH/xAAcAAABBAMBAAAAAAAAAAAAAAAAAQQFBwIDBgj/xABGEAACAgEBBAcDBgoKAgMAAAABAgADBBEFEiExBgcTQVFhgSJxkRRSVJKh0SMyQmJygpOiscEVJDNDRFNzssLhNKMWF2P/xAAaAQACAwEBAAAAAAAAAAAAAAAAAwIEBQEG/8QAKBEAAgICAgEDBAIDAAAAAAAAAAECAwQREjEhE0FRFCIyYULwBTOx/9oADAMBAAIRAxEAPwC8YQhAAhCEACEIQAIQhAAhDWM9obUoxl38i2ulfGx1XX3a84dhvQ8iTgNqdbOBUSKFuyT4qvZ1/WfQ/ZOYzut/Lb+wx6Kh3GxntP2bojo49kvYRLJrj7lzQ1lAZHWTtZ+V61+VdNQ+1gTGh6cbVP8AjLfRah/xjVhz/Qp51f7PRUWedF6c7VH+Mt9VqP8Axj7G6y9rJztrt8rKK/8AjpB4c/0Czq/2X5CU7g9cGQugvxqrB3mp3qPwO8J1OyutPZ12gtNuKx4fhU1TX9NNdB5nSKlj2R9hscmuXTO5hNGHm1XoHpsS1Dyat1dfiJviR4sIkWABCEIAEIQgAQhCABCEIAEIQgARIswdwoLMQFAJYk6AAcyT3QAykN0i6UYmz13sm0KxGqVL7Vz/AKKDjp5nhOC6a9aehOPswhjxD5ZGqj/RB5/pHh4A85Vl1j2ubLWayxzq7uxZmPmTLdWK5eZeCndlxh4j5Z3XSHrVzMjVMRRiVct/2bL2HvPBfQa+c4bIssuc2Wu9rnm9jM7H1MySubkqmhXTGPSMq3JlPtjdapsFUeV4xjhMSO0hG5MjRVMuyksuH5TL5HDwHGRD9lENUmDiTW2LO6RxqSIg1TBqpKPjkTQ1UOJz1GuxrhZd2O/aUWWUv86tihPv05jyM7/o71s5FWiZ6DITgO2qCpcPMr+K3ppOEeuaXribKIy7RaqyZQ6Z6V2Ht3Fzq+0xbVtX8oDg6HwdDxU++SM8t4OZdjWC7Hsem1eTodDp4HuI8jwlu9COs6vJK4+fuUXnRUuHs02nuB+Y32Hy5TNuxZQ8ryjVpy4z8PwyyIRBCVS2LCEIAEIQgAQhCABEizXfaqKXchUQFnZjoqqOJJPhADXmZddFbW2stddalndjoqqO8yiennT23aTGijeqwgdAvJ8jT8qzwHgvx8tXWF01fadvZVFkwqm/BrxBuYf3rj+A7vfy5atJo4+Pr7pdmZlZW/tj0Fdcc11zKmqSWNiy+loy23J+BvTjEx/TieUfY+JJCjEnHIdCkjqsSOUxJK1Yk3jGkHMeqiIGLA40lmqmixYKR1wIxqJoemSNkbWGMQmSI96o0upkm8b2LGIrTSIl0mh65I3JGzrJ8SspaYweuN7K5IukbukVKJZhM7bq96xGxSuJnMXxjotVx4vj+Abvav7R7uV1V2BgGUhlYAqwOoIPIg94nlaxJ3nVl06OGy4WWxOI7aU2Mf8AxmPcf/zJ+Humbk438omti5X8ZF3xYgMWZ5pBCEIAESLEgASmut7pgbXOzcdvwdZHyx1/LsHEUg+A7/Ph3Gd51i9J/wCjcJnQj5RdrVijno5HGzTwUcffoO+eeE1J1JJJJJJOpJPEknvMt4tXJ8mUsu7iuKM6kjymua6kkrhY81UtGNJuT0bMPGk1i4sMPGk3iYshKZaqqNWNiSRpxY5ox9I43dJXlMtxhoairSYWDSbrX0jC+6EVsJNIwueMbrIt90ZWWSxGJWnMWyyN2aIzTAmOSKspATNbCZxDJIWxrasbMsfOI0sHGMiVbFp7GzrNDrHbCaXWcaCMhjYkbWpJCxY2sWJlEtVzLW6oumJuUbOyW1trXXFdjxsqHOsn5yjl4j3Szp5WoyHpsS6pillTK9bD8lgdRPSXRLbqbRw68ldAzDduQH+zuXg6/HiPIiY+VVxfJdM3cS7nHT7RMCLCEqlsTWEWc31hbb+Q7OuuU6WsvY0ePa2eyD6DVv1Z2K29I43pbKY6ytvnP2i5U60Y+uPR4HdPtv6tr6ATn6ljelY+pSbVUFFJIwb7HJtsdYlWpnQ4OPI/Z9E6TBok5y0cph7jvCxpNY9Gk1YdMfgaSrORoQjoNNI3ut0i326SMycicjHZ2UtBk5Ejb75jfdGdjy1CBTssFssmlmiEzGOSKrlsUmJCE6REgYsQwOGtxGtwjt41uk4iLehuZgwmwzAxglGh1jexY7YTRYIuSHwYwtWdt1PbfONmnEc/gczguvJchR7J/WGq+/dnHWrGwsat1sQ7r1sro3gynUH4gSndXyi0aGPZxkmeroCR3R3ai5mJTlLyurVyPmvpoy+hBHpJCYjWjeT2ZSnevbaetuPhg8EV8iwfnN7CfYH+MuGecesvO7fa+SddRW60L5CtQCPrb0sY0dzK2VLVZAUiSOImpjGkSX2ek149GHLzLRN7PqnSYNUiNn1zosJImbL9UR9Sugi2vpFJ0jLJtiEtssN6Q3yr5FX3Tbk2yOteW4RKVszGx5qJgTMY5Iqt7CEITpEIQhAAmJikzEmdRFswcxtcZvYxs54ycUV7WazMTMjMTJikYETS4m8zU8ixkRpaIztEfWCM7hK80XK2W/1G7T38W7FJ449osQeFdo1/3K3xlmSh+pjN7Pahq19nIosTTxZNHX7A3xl8GYuRHVjN/GlyrQEzyptK/tcm63n2l91mv6Tsf5z1NlNu1u3gjn4AzydQeEdhryxGa/CH1EndmrykHRJ/ZfdNL2MqP5nS7PWT+KJCYAkzTao7x8RK0zRr6N9r8JFZdsdX3jxHxEi8p52tEbJaGd7xoxmy1o3LjxHxltIoTexTCY748R8ZlJCwhCYlx4j4wAyiGY9oPEfGIbB4j4wRx7FJmDGDNNL2DxEkhUpCWNNMC48RMS48R8YxaK0ttgZiZkTMZ06jEzW0zLCa2YeInGTRosjO6O7GHiI0tMrzLVZJ9BMjstrYj8v6wqH3WAof909LGeWdhPpm4x8MvGP/ALVnqaZGX+SNzDf2M0Zo1qceNbj90zyhRyHpPWrLqNPEETyffV2dr1/5djp9ViP5SWG/LI5q8Ic0ye2SeU5+kyc2U00vYyV+ZYPQ3GFuSoYBkRGscEag9wBHvYfCd5/RWMf7ij9lX90rPYm3bcNgKaVufIeqrVnK7vtaAcAe9vslrTIyW+Zu46XAYZGxcZ1ZewpG8Cuq1IGGo5ggcDKgreym63EuOr0uVBP5S/kt6jQy7jKu61dm9jkVZ6D2bPwN+nzhxRj6aj0E5j2OMwyIcoGzoXgrfme2oeuqtnZWAZSx9lQQfeT6TvjsbF+j4/7Cr7pWPR/pFdi2LXj0pc2XZTXvOzDdGugHDu9omW5GZcpOwXiRj6ZynTajFxMC65cfHVwm7WRTWDvtwGnCV90M2Rk549gaIp0e59dxfL85vIfZO66cYD7Qvx9nIStZJyMxxzShOGg/OJIA+PdOrwMKvHqWmlRXVWN1EXkB/M+cXXdKtbXZOyiNj0+iC2d0KxKh+EByH7zadE9EHD46yWXYuKBoMfHA/wBGv7pt2ln1Y1TXXuK60GrMf4Dzlc53W4A5GPitYg5NY5Rm9ygHT1kHKyflvZNRrrWkkiwTsfF+j4/7Cr7ox23h4mPjW3HHxx2dbt/YVcwOHdJfFdmrRnXddkVnUHUKxAJXXv0M4nrf2j2WB2QPtZDhP1RxP8JFbb0SlpLZxnVrScvNQWAMiCy+xSAV0HALpy03mXh5S3jsbE+jY/7Cr7pUfVxn3494pxqUttytxGaxmUVVKSXbh3cdfQCXUY6+UtpMRjxjxbS9xh/QuJ9Gxv2FX3RDsXE+jY37Cr7o8F6b/Z7w393f3e/d101+MzMRyZY4r4KF6VqKtqX1KAqBgVVQFUAqOAAibNxDffVSOdtiJ7gT7R9BqfSbusRd3bNn5y1n7P8AqYbH2m+JkJfVUL7RqlVZJGruN0aad/Ej1m1jzl6Da7PPZNcfqUn02XG2xcT6Nj+tFR/lNTbFxPo2N+wq+6PcY2GtTaFW0qptVCSivpxCk8wD3zXkZCIVDMFNjblYPNm010HwMxuT+T0HGPwRtuxsT6NjfsKvulW9OcdKNqIK6qwrUby1BFCM4OmpUDQ8CTp36S3rTKf64QVysdxwO42hHAggjvk6299kLYx49GeStVl1LoFO7mYi12hVXV/lW6aeHE6IN7jw4AjQGX/PM3ReyzJ2nhrY72aZVBG+7PoFYMdNfJZ6Zk8haaRDHlyTYTzL04w+w2pl18h8oexf0bfwg/3z00ZRvXhs7s8+rIA9nJpCn/UqOh/dZfhO4stT0GVHcNnC0mSmBboZD1GPqXmtExJ+HssnoPV22XX3ioNcf1eC/vMPhLSEr3qnxz2V2Qfy3WlP0UGraerD6s7u+4IjOeSKWPoJkZL3Yzcxf9SfybzIjpTskZuHbjnm6k1n5tg4qfiBI3oB0k/pDGdmI7Wm6xG86yS1TfVOnvUzptYjpj/DRUPVdQ12YBYNDiK7uDzWwewoPqT9WXBIbY2wK8XIyr055llbkafi7q8R6sWPrH208sUUWXNyrrZz6CTsm5shXBQQuPiBLLLTxe0qNfCtR7K/EsfWOtYy2LYz4tLOdWempmJ7yygn+MNtXGvGudea1WMPeAYsmU51h9IHz8w49ZPyehioA5M44Mx93L4yMoxxWBu8xoQe/Ud8ZbGXXVzxJ5nzPOSRmpRWlEyr7W5Gd23dp66rmX6fpD7pH7QyMrJKnLve4V6ld8g7vjHLGdR1f9H/AJVf29o1ox2BAPK27mF8wOBPpOzrrguTIRtsslwTOs6vejvyTH7axdMi9QSCONVXNU8j3n08J0W086vGpe+0hUrUsxPl3R1Kp61M3LybBh49GS1FZBtdKLmWx+4AgaECZ3myW2aelVDSN3VttyzO2rl32a6Pjjs17kRbF0H2yzpVfVVs66jMbtKbq1OM43rKrEUnfQ6akc+ctNjO2rUtIKJNw2yk+tNd3a4Pzqaz9pnRdWuwt9vl1g9lCUxgeRfk1vpxA89fCNunWwXzttY9CagPRvXWD+7qVvab38QB5kSycbHSmtaqwFrrUJWo7lA0AjvXcaeC9yt9MpX+o/b/AKZWMACSdABqSe4So7uk5ztvYyof6vRcyVgcmbcYF50/WZn5Yo+TYdN9jXA9rZVU7hK+8agczK+6I7Cyqc3HsfGyEC3oWZqbAqryJJ04CLrgtNsbdY1JRSLmuaVR1yrxx283X+B/lLSuaVl1xjWilvC4j4qYuH5IdZ+LGHVDidttelu6iu64+i7g+1xPQ0p/qA2fqMnLI/y8ZD7hvv8AxSXBpJ3y3Mhjx4wFnCdcWxjk7Ma1RrZhuMgeJr/FsH1Tr+rO7mu6tXVkYbyupVgeRUjQiLjLi0xso8k0eTqmjyt9Jt6S7HbAzbsVtdK3PZE/lUtxrbz4EeoMz6PYXynKpx+YttRW/Q11f90NNeM1x5GJZW+XEvfoZg/J9n0VkaN2Qscfn2e2f932Rl1kbS+T7NtIOjWAVJ72Ok6NT/1Ks66to6tj4oPja4+wfxPwmUvuns2JfZDSI7qs2h8ly0DHSrLHYP4B9daj8eH60uyee6BogAOhABUjmGHEEesvDo1tT5ZiVX/lMulo8LV9lx8QfjH5VPDT+SviXqe4/BK6zi+tjaHY7OasHRshhUP0ebfYDOzlQdbud2ubVjA8Kk3mH5zf9A/GV4LcizZLUWWT0Qyhds7FsHfj1A+TKu6w9CpkrbWGUqw1VgVYeIPOVV0J6TjZ39XydfkljbyWAE/J7Dz1A/IPfpyPHvMtPHvSxQ9bLYjDVXRgykeRE7ZBwlphVZGcdopzanQvLwbWWqt8jGZiabKlLsq9yOo4gjx5GNDsrK+jZP7C37peUI2GVKK1oRPEjJ72UfibAy7rVqFFyF2C79lViog72YkaaAamXLsrZ9eLSlFQ0Ssaa97HmzHzJ1Md6xttDNTHqe60hUrUsxPgJG2+Vnhk6ceNW2hzE1lJZHWXtKy1zQa0qLHs1aoMQvdqfGY//YO2Pn1fsV++Cx5vpHHlVxemy7iZgZV/QbphtDKz0oymQ1Olp0WsKd5ULDj6SzyYucHB6Y2uyNi3E19ku8X3RvlQpbT2ioOoXXw1JgxiXWBVLMdFUEsT3ASmtt9Zea2S4wygoVt2verDlgPytfOEIOT8BZZGC2y4XaNbWlNN1g7W+dV+xWZYHT7aTZFSWtV2b3VJZpUAdxnAbQ93Axjomu0LWTW+mWre8rvrc/8ABDfNuQ/HhO8yHkeNhjaF1VTjWqu6vIu8CtbbwX1YAe7WKT0x7Wzo+rfYZwNl49DDS1k7a/x7W32mHpqF/VnTxBCRfk6LEiwgBWnXR0Y+UY4z6hrbiKRcAOL42upP6p1PuLSmcHNtpYWUO1Vi67rrpvDUaHT0M9XugIIIBBBBB4gg8wZ5y6xOijbLyyEB+SXkvjN3L3tST4r3eI08DLmNYmuDKWTW/wA4kenSra3dmX/WX7ppsuvyLRdlWNdYABvOQToO6Mqnjut5chTBPZn232a1skq3jyjaeZSpXFyLKFLF2RCN0sQATxHkJFI8cI8tThGxaZRhZOqW4kiNubW+mXfWX7o2Si2y435Dm2w82bmdIJbNy2xccSEXtD5Z05LTHL6MNCNRGlNV1BLYt9tGvEiuxkBPmBwM29qJi1sbOmM+0Jhkyr6Zm23NrD/G3fWX7prO39rfTbvrL901s0x1i/oqyb/yNv8Adm3/AOQbW+m3fFfujXP2jtDJTssjJttrJBKMRodPcJs1iazv0VZx59zNWNQEGgm0mJrE1lmMVFaRUk3J7Zkl9lbCyl2qtXXcdTow1BB4+4mI23tq/TL/AK4mJMwZom2iE3uQ+nIsrWosxytr7StQ12ZVzIwIZS/Ag90Z4uOKx4mOWeaHeQjTCD2hsrrLPEmJY8a2P3g6EEEEcwRyMWx42seRnIbXDRvyeke0eJ+VWn1X7pf/AFY7HyMbAV8x3sysjS60ORrUpHsVeg4nzJlZdUnRA52SMy9f6pjOCuo4X5A4hfNV4E+eg8ZfcyL+Keom3RycdyCLEixA8IQhAAkV0l2FTtDGfGvHsuNUcab1Vg/FsXzH/UlYk6nryca2eWekGxb9nZLY2QPaXijjXctr7rF8j9nKNa7J6R6ZdFaNqY/ZW+zYupx7gNXqf+anvHfPO+3tiZGz7zj5KbrDUow1NdqfPQ94+0d80aL+Xh9mZkY/HyugrsjlLJFpZHCWS7GRnTrJJXm1Xkels2rZGqRXlWPd+Zb8aCyZB4xSFuA53om9NG/DfneRzgbt6G9NO/MS8OR3ibi0xLTUbJgbJxyJKBtZ5qZ5rayaXsi3MZGs2O8b2WTB7JoeyJlMswrFsskv0O6L3bVyRTXqlSaNk36aipPAeLnjoPXuidEui2RtW/sqBu1qR297A9nUv828F/gOM9FdHNg0bPx1x8dd1F4sx/Hsc83c95MpX38fC7NHHx9+X0Odl7OqxaUx6FCVVKFRR4eJPeTzJjuEWZxoiaRYQgAQhCABE0iwgAkiuknR7G2jQaMlN5edbjhZU/zkbuP2HvktEnU9dHGtnm7pn0HytlsWIN2IT7GSg4DwW0fkHz5Hx7pzSWT1pZWrAqwDKw0ZWAKkHmCDzlZdLuqOm4m3ZzDGtPE0Nr8nY/m99fpqPIS5Vk+0ilbi78xKeWyblthtrYuXgP2eXS9J10ViNa3/AEHHst6GMlsl2Nm+ihOprskBbMxZGAsmYtjFMS6h8LIvaRiLYvayXMj6Q87SIbI07WIbYcw9IdGyYNZGxtmtrJFzJqocNZNTWTQ1klej/RnN2i2mLSzrro1zexQvvsPA+4anyipWa7Hwqb6Ip7J2nQbq5yNolbrw2Nh898jS24eFSnkPzjw8NZYXQ/qqxcMrdlkZmQNCAy6Y9Z8VQ/jHzb4CWGBKVuTvxEv1YqXmQx2PsmjDpXHxq1qqTkq8ye9mPNmPeTH0ISmXAiwhAAhCEACEIQAIQhAAiaRYQASGsWEANOTjJahS1VsRuDI6hlI8wZwe3uqTZ+Rq2OXwrD/le3Tr51ty/VIlgmElGUo9MjKKl2UFtXqj2lTqaTTlKOW4/ZWH9V+H705XO6O5+P8A22JkppzPYuy/WUEfbPU8I+OTJdiZYsGeQzcAdDwI5g8CIvbec9a34ldn9pXW/wCmit/ERm/R7CPPFxT78er7pNZf6F/SL5PKvbDxipZvHRfaJ5BeJPoJ6pTYGEv4uLjD3UVfdH1GMifiIiD8xVX+EPq/0CxF8nmDA6LbRyP7HDyWB72qatfrPoJ1myup7Pt0ORZTir3gE32fVXQfvS+ImkXLJm+hkcaCOG2B1V7NxdGsRsywcd7IIKA+VY9n46zt661UBVAVQNFVQAAPAATKLEyk5dj1FLoSLCEidCEIQAIQhAAhCEACEIQAIQhAAhCEACEIQASEIQAIQhABYQhABIohCABCEIAEIQgAQhCABCEIAEIQgAQhCAH/2Q=="/>
          <p:cNvSpPr>
            <a:spLocks noChangeAspect="1" noChangeArrowheads="1"/>
          </p:cNvSpPr>
          <p:nvPr/>
        </p:nvSpPr>
        <p:spPr bwMode="auto">
          <a:xfrm>
            <a:off x="155575" y="-1881188"/>
            <a:ext cx="3895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NCAA eligi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Image result for NC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64" y="1905000"/>
            <a:ext cx="437287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62000"/>
          </a:xfrm>
        </p:spPr>
        <p:txBody>
          <a:bodyPr/>
          <a:lstStyle/>
          <a:p>
            <a:pPr algn="ctr"/>
            <a:r>
              <a:rPr lang="en-US" sz="4000" b="1" u="sng" dirty="0" smtClean="0"/>
              <a:t>What  does Dual Credit look like?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114800" cy="558088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Online </a:t>
            </a:r>
            <a:r>
              <a:rPr lang="en-US" sz="2000" dirty="0" smtClean="0"/>
              <a:t>learning = sometimes more difficult w/ less communication</a:t>
            </a:r>
            <a:endParaRPr lang="en-US" sz="2000" dirty="0" smtClean="0"/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Communication by professor is done via email so it is important for students to check their email </a:t>
            </a:r>
            <a:r>
              <a:rPr lang="en-US" sz="2000" b="1" dirty="0" smtClean="0"/>
              <a:t>frequently</a:t>
            </a:r>
            <a:r>
              <a:rPr lang="en-US" sz="2000" dirty="0" smtClean="0"/>
              <a:t> after registering for a class.</a:t>
            </a:r>
          </a:p>
          <a:p>
            <a:endParaRPr lang="en-US" sz="2000" dirty="0"/>
          </a:p>
          <a:p>
            <a:r>
              <a:rPr lang="en-US" sz="2000" dirty="0" smtClean="0"/>
              <a:t>Coursework is completed independently and typically guided by a syllabus.</a:t>
            </a:r>
          </a:p>
          <a:p>
            <a:endParaRPr lang="en-US" sz="2000" dirty="0"/>
          </a:p>
          <a:p>
            <a:r>
              <a:rPr lang="en-US" sz="2000" dirty="0" smtClean="0"/>
              <a:t>Tests are proctored by </a:t>
            </a:r>
            <a:r>
              <a:rPr lang="en-US" sz="2000" dirty="0" smtClean="0"/>
              <a:t>your study hall teacher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Questions should be asked </a:t>
            </a:r>
            <a:r>
              <a:rPr lang="en-US" sz="2000" i="1" dirty="0" smtClean="0">
                <a:solidFill>
                  <a:srgbClr val="0000CC"/>
                </a:solidFill>
              </a:rPr>
              <a:t>by the student </a:t>
            </a:r>
            <a:r>
              <a:rPr lang="en-US" sz="2000" dirty="0" smtClean="0"/>
              <a:t>to the professor by e-mail  or phone</a:t>
            </a:r>
            <a:r>
              <a:rPr lang="en-US" sz="2000" i="1" dirty="0" smtClean="0"/>
              <a:t>.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Ms. Schmit is </a:t>
            </a:r>
            <a:r>
              <a:rPr lang="en-US" sz="2000" dirty="0" smtClean="0"/>
              <a:t>available to help direct students, but cannot make contact on their </a:t>
            </a:r>
            <a:r>
              <a:rPr lang="en-US" sz="2000" dirty="0" smtClean="0"/>
              <a:t>behalf</a:t>
            </a:r>
            <a:r>
              <a:rPr lang="en-US" sz="2000" dirty="0"/>
              <a:t> </a:t>
            </a:r>
            <a:r>
              <a:rPr lang="en-US" sz="2000" dirty="0" smtClean="0"/>
              <a:t>(if need be we make a call together)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42" name="Picture 2" descr="female student study in library, using tablet and searching f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65400"/>
            <a:ext cx="3352800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Viborg-Hurley</a:t>
            </a:r>
            <a:r>
              <a:rPr lang="en-US" b="1" u="sng" dirty="0" smtClean="0"/>
              <a:t> </a:t>
            </a:r>
            <a:r>
              <a:rPr lang="en-US" b="1" u="sng" dirty="0" smtClean="0"/>
              <a:t>High School</a:t>
            </a:r>
            <a:endParaRPr lang="en-US" b="1" u="sng" dirty="0"/>
          </a:p>
        </p:txBody>
      </p:sp>
      <p:pic>
        <p:nvPicPr>
          <p:cNvPr id="1026" name="Picture 2" descr="Blank notepad, 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446"/>
            <a:ext cx="4495800" cy="44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475300"/>
            <a:ext cx="4267200" cy="49408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First time </a:t>
            </a:r>
            <a:r>
              <a:rPr lang="en-US" sz="2000" dirty="0"/>
              <a:t>d</a:t>
            </a:r>
            <a:r>
              <a:rPr lang="en-US" sz="2000" dirty="0" smtClean="0"/>
              <a:t>ual </a:t>
            </a:r>
            <a:r>
              <a:rPr lang="en-US" sz="2000" dirty="0"/>
              <a:t>c</a:t>
            </a:r>
            <a:r>
              <a:rPr lang="en-US" sz="2000" dirty="0" smtClean="0"/>
              <a:t>redit </a:t>
            </a:r>
            <a:r>
              <a:rPr lang="en-US" sz="2000" dirty="0"/>
              <a:t>l</a:t>
            </a:r>
            <a:r>
              <a:rPr lang="en-US" sz="2000" dirty="0" smtClean="0"/>
              <a:t>earners are encouraged to take only </a:t>
            </a:r>
            <a:r>
              <a:rPr lang="en-US" sz="2000" i="1" dirty="0" smtClean="0">
                <a:solidFill>
                  <a:srgbClr val="0000CC"/>
                </a:solidFill>
              </a:rPr>
              <a:t>one or two</a:t>
            </a:r>
            <a:r>
              <a:rPr lang="en-US" sz="2000" dirty="0" smtClean="0"/>
              <a:t> </a:t>
            </a:r>
            <a:r>
              <a:rPr lang="en-US" sz="2000" dirty="0" smtClean="0"/>
              <a:t>dual </a:t>
            </a:r>
            <a:r>
              <a:rPr lang="en-US" sz="2000" dirty="0"/>
              <a:t>c</a:t>
            </a:r>
            <a:r>
              <a:rPr lang="en-US" sz="2000" dirty="0" smtClean="0"/>
              <a:t>redit course to adjust to the process.</a:t>
            </a:r>
          </a:p>
          <a:p>
            <a:endParaRPr lang="en-US" sz="2000" dirty="0" smtClean="0"/>
          </a:p>
          <a:p>
            <a:r>
              <a:rPr lang="en-US" sz="2000" dirty="0" smtClean="0"/>
              <a:t>In order to register for a college math or English: 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/>
              <a:t> </a:t>
            </a:r>
            <a:r>
              <a:rPr lang="en-US" sz="2000" dirty="0" smtClean="0"/>
              <a:t> ACT (18 English, 20 math)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SBAC (Level 3 or 4)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College courses worth 3 credits or higher will </a:t>
            </a:r>
            <a:r>
              <a:rPr lang="en-US" sz="2000" dirty="0"/>
              <a:t>be granted </a:t>
            </a:r>
            <a:r>
              <a:rPr lang="en-US" sz="2000" dirty="0" smtClean="0"/>
              <a:t>1/2 </a:t>
            </a:r>
            <a:r>
              <a:rPr lang="en-US" sz="2000" dirty="0"/>
              <a:t>high school </a:t>
            </a:r>
            <a:r>
              <a:rPr lang="en-US" sz="2000" dirty="0" smtClean="0"/>
              <a:t>credit=1 semester.  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86011" y="2791542"/>
            <a:ext cx="2114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Students can take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 </a:t>
            </a:r>
            <a:r>
              <a:rPr lang="en-US" dirty="0" smtClean="0"/>
              <a:t>     a maximum of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 </a:t>
            </a:r>
            <a:r>
              <a:rPr lang="en-US" dirty="0" smtClean="0"/>
              <a:t>     9 dual credits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      per semester.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9 credits= 3 courses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      (on average)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992"/>
            <a:ext cx="7620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Replacement Courses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7620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dual credit courses may replace one of our high school courses and this is determined </a:t>
            </a:r>
            <a:r>
              <a:rPr lang="en-US" sz="2400" i="1" dirty="0" smtClean="0">
                <a:solidFill>
                  <a:srgbClr val="0000CC"/>
                </a:solidFill>
              </a:rPr>
              <a:t>by administration</a:t>
            </a:r>
            <a:r>
              <a:rPr lang="en-US" sz="2400" dirty="0" smtClean="0"/>
              <a:t>; however, the majority of dual credit courses taken will be </a:t>
            </a:r>
            <a:r>
              <a:rPr lang="en-US" sz="2400" dirty="0" err="1" smtClean="0"/>
              <a:t>transcripted</a:t>
            </a:r>
            <a:r>
              <a:rPr lang="en-US" sz="2400" dirty="0" smtClean="0"/>
              <a:t> as high school </a:t>
            </a:r>
            <a:r>
              <a:rPr lang="en-US" sz="2400" b="1" dirty="0" smtClean="0"/>
              <a:t>elective</a:t>
            </a:r>
            <a:r>
              <a:rPr lang="en-US" sz="2400" dirty="0" smtClean="0"/>
              <a:t> courses.  </a:t>
            </a:r>
          </a:p>
          <a:p>
            <a:pPr marL="114300" indent="0">
              <a:buNone/>
            </a:pPr>
            <a:endParaRPr lang="en-US" sz="2400" dirty="0" smtClean="0"/>
          </a:p>
          <a:p>
            <a:pPr algn="ctr"/>
            <a:r>
              <a:rPr lang="en-US" sz="2400" dirty="0" smtClean="0"/>
              <a:t>Replacement courses may include:</a:t>
            </a:r>
          </a:p>
          <a:p>
            <a:pPr lvl="8"/>
            <a:r>
              <a:rPr lang="en-US" sz="2400" dirty="0" smtClean="0"/>
              <a:t>English Composition </a:t>
            </a:r>
          </a:p>
          <a:p>
            <a:pPr lvl="8"/>
            <a:r>
              <a:rPr lang="en-US" sz="2400" dirty="0" smtClean="0"/>
              <a:t>Introduction to Literature</a:t>
            </a:r>
          </a:p>
          <a:p>
            <a:pPr lvl="8"/>
            <a:r>
              <a:rPr lang="en-US" sz="2400" dirty="0" smtClean="0"/>
              <a:t>College Algebra</a:t>
            </a:r>
          </a:p>
          <a:p>
            <a:pPr lvl="8"/>
            <a:r>
              <a:rPr lang="en-US" sz="2400" dirty="0" smtClean="0"/>
              <a:t>US History</a:t>
            </a:r>
          </a:p>
          <a:p>
            <a:pPr lvl="8"/>
            <a:r>
              <a:rPr lang="en-US" sz="2400" dirty="0" smtClean="0"/>
              <a:t>American </a:t>
            </a:r>
            <a:r>
              <a:rPr lang="en-US" sz="2400" dirty="0" smtClean="0"/>
              <a:t>Government</a:t>
            </a:r>
          </a:p>
          <a:p>
            <a:pPr lvl="8"/>
            <a:r>
              <a:rPr lang="en-US" sz="2400" dirty="0" smtClean="0"/>
              <a:t>Economics/Personal Finance</a:t>
            </a:r>
            <a:endParaRPr lang="en-US" sz="2400" dirty="0" smtClean="0"/>
          </a:p>
          <a:p>
            <a:pPr lvl="8"/>
            <a:endParaRPr lang="en-US" sz="2400" dirty="0"/>
          </a:p>
          <a:p>
            <a:pPr marL="2103120" lvl="8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44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01762"/>
          </a:xfrm>
        </p:spPr>
        <p:txBody>
          <a:bodyPr/>
          <a:lstStyle/>
          <a:p>
            <a:pPr algn="ctr"/>
            <a:r>
              <a:rPr lang="en-US" b="1" u="sng" dirty="0" smtClean="0"/>
              <a:t>Dual Credit &amp; </a:t>
            </a:r>
            <a:r>
              <a:rPr lang="en-US" b="1" u="sng" dirty="0" smtClean="0"/>
              <a:t>HS Transcripts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3657600" cy="30480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Dual credit grades </a:t>
            </a:r>
            <a:r>
              <a:rPr lang="en-US" sz="8000" dirty="0"/>
              <a:t>will be entered </a:t>
            </a:r>
            <a:r>
              <a:rPr lang="en-US" sz="8000" dirty="0" smtClean="0"/>
              <a:t>on a student’s high school transcript as </a:t>
            </a:r>
            <a:r>
              <a:rPr lang="en-US" sz="8000" b="1" i="1" dirty="0" smtClean="0"/>
              <a:t>weighted</a:t>
            </a:r>
            <a:r>
              <a:rPr lang="en-US" sz="8000" dirty="0" smtClean="0"/>
              <a:t> </a:t>
            </a:r>
            <a:r>
              <a:rPr lang="en-US" sz="8000" dirty="0"/>
              <a:t>and will be utilized in calculating GPA </a:t>
            </a:r>
            <a:r>
              <a:rPr lang="en-US" sz="8000" dirty="0" smtClean="0"/>
              <a:t>&amp; class </a:t>
            </a:r>
            <a:r>
              <a:rPr lang="en-US" sz="8000" dirty="0"/>
              <a:t>rank</a:t>
            </a:r>
            <a:r>
              <a:rPr lang="en-US" sz="8000" dirty="0" smtClean="0"/>
              <a:t>.</a:t>
            </a:r>
          </a:p>
          <a:p>
            <a:endParaRPr lang="en-US" sz="4800" dirty="0" smtClean="0"/>
          </a:p>
          <a:p>
            <a:r>
              <a:rPr lang="en-US" sz="8000" dirty="0" smtClean="0"/>
              <a:t>Example: A = </a:t>
            </a:r>
            <a:r>
              <a:rPr lang="en-US" sz="8000" dirty="0" smtClean="0"/>
              <a:t>4.5</a:t>
            </a:r>
            <a:endParaRPr lang="en-US" sz="8000" dirty="0" smtClean="0"/>
          </a:p>
          <a:p>
            <a:pPr marL="11430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                B = </a:t>
            </a:r>
            <a:r>
              <a:rPr lang="en-US" sz="8000" dirty="0" smtClean="0"/>
              <a:t>3.5</a:t>
            </a:r>
            <a:endParaRPr lang="en-US" sz="8000" dirty="0" smtClean="0"/>
          </a:p>
          <a:p>
            <a:pPr marL="11430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                C = </a:t>
            </a:r>
            <a:r>
              <a:rPr lang="en-US" sz="8000" dirty="0" smtClean="0"/>
              <a:t>2.5</a:t>
            </a:r>
            <a:endParaRPr lang="en-US" sz="8000" dirty="0" smtClean="0"/>
          </a:p>
          <a:p>
            <a:pPr marL="11430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                D = </a:t>
            </a:r>
            <a:r>
              <a:rPr lang="en-US" sz="8000" dirty="0" smtClean="0"/>
              <a:t>1.5</a:t>
            </a:r>
            <a:endParaRPr lang="en-US" sz="8000" dirty="0" smtClean="0"/>
          </a:p>
          <a:p>
            <a:pPr marL="114300" indent="0">
              <a:buNone/>
            </a:pPr>
            <a:endParaRPr lang="en-US" sz="4800" dirty="0" smtClean="0"/>
          </a:p>
          <a:p>
            <a:r>
              <a:rPr lang="en-US" sz="8000" dirty="0"/>
              <a:t>DROP AFTER DEADLINE = </a:t>
            </a:r>
            <a:r>
              <a:rPr lang="en-US" sz="8000" dirty="0" smtClean="0"/>
              <a:t>“</a:t>
            </a:r>
            <a:r>
              <a:rPr lang="en-US" sz="8000" b="1" dirty="0">
                <a:solidFill>
                  <a:srgbClr val="0000CC"/>
                </a:solidFill>
              </a:rPr>
              <a:t>F</a:t>
            </a:r>
            <a:r>
              <a:rPr lang="en-US" sz="8000" b="1" dirty="0" smtClean="0">
                <a:solidFill>
                  <a:srgbClr val="0000CC"/>
                </a:solidFill>
              </a:rPr>
              <a:t>”</a:t>
            </a:r>
            <a:r>
              <a:rPr lang="en-US" sz="8000" dirty="0" smtClean="0"/>
              <a:t> </a:t>
            </a:r>
            <a:r>
              <a:rPr lang="en-US" sz="8000" dirty="0" smtClean="0"/>
              <a:t>Letter grade on high school </a:t>
            </a:r>
            <a:r>
              <a:rPr lang="en-US" sz="8000" dirty="0" smtClean="0"/>
              <a:t>transcript or the principal will place you in an online class depending on the situation.</a:t>
            </a:r>
            <a:endParaRPr lang="en-US" sz="8000" dirty="0" smtClean="0"/>
          </a:p>
          <a:p>
            <a:pPr marL="114300" indent="0">
              <a:buNone/>
            </a:pPr>
            <a:endParaRPr lang="en-US" sz="4800" dirty="0"/>
          </a:p>
          <a:p>
            <a:pPr marL="114300" indent="0">
              <a:buNone/>
            </a:pPr>
            <a:r>
              <a:rPr lang="en-US" sz="8000" u="sng" dirty="0" smtClean="0"/>
              <a:t>Note</a:t>
            </a:r>
            <a:r>
              <a:rPr lang="en-US" sz="8000" dirty="0" smtClean="0"/>
              <a:t>:  If a student drops a course after the deadline, money will not be refunded.</a:t>
            </a:r>
            <a:endParaRPr lang="en-US" sz="8000" dirty="0"/>
          </a:p>
          <a:p>
            <a:endParaRPr lang="en-US" dirty="0" smtClean="0"/>
          </a:p>
        </p:txBody>
      </p:sp>
      <p:pic>
        <p:nvPicPr>
          <p:cNvPr id="9218" name="Picture 2" descr="School Records Student File Transcripts Grades College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67225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5344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SDHSAA </a:t>
            </a:r>
            <a:r>
              <a:rPr lang="en-US" b="1" u="sng" dirty="0"/>
              <a:t>E</a:t>
            </a:r>
            <a:r>
              <a:rPr lang="en-US" b="1" u="sng" dirty="0" smtClean="0"/>
              <a:t>ligibility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752600"/>
            <a:ext cx="3810000" cy="2438400"/>
          </a:xfrm>
        </p:spPr>
        <p:txBody>
          <a:bodyPr/>
          <a:lstStyle/>
          <a:p>
            <a:r>
              <a:rPr lang="en-US" sz="2000" dirty="0" smtClean="0"/>
              <a:t>Grades from an </a:t>
            </a:r>
            <a:r>
              <a:rPr lang="en-US" sz="2000" dirty="0"/>
              <a:t>enrollment in dual credit courses will be </a:t>
            </a:r>
            <a:r>
              <a:rPr lang="en-US" sz="2000" dirty="0" smtClean="0"/>
              <a:t>factored </a:t>
            </a:r>
            <a:r>
              <a:rPr lang="en-US" sz="2000" dirty="0"/>
              <a:t>into eligibility requirements for </a:t>
            </a:r>
            <a:r>
              <a:rPr lang="en-US" sz="2000" dirty="0" smtClean="0"/>
              <a:t>high school athletics </a:t>
            </a:r>
            <a:r>
              <a:rPr lang="en-US" sz="2000" dirty="0"/>
              <a:t>and activities.</a:t>
            </a:r>
          </a:p>
          <a:p>
            <a:endParaRPr lang="en-US" dirty="0"/>
          </a:p>
        </p:txBody>
      </p:sp>
      <p:pic>
        <p:nvPicPr>
          <p:cNvPr id="1028" name="Picture 4" descr="Activities - Gold text on black background - 3D rendered royalty free stock picture. This image can be used for an online website banner ad or a print postcar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7043"/>
            <a:ext cx="3313111" cy="16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hletics - Gold text on black background - 3D rendered royalty free stock picture. This image can be used for an online website banner ad or a print postcar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7043"/>
            <a:ext cx="3352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01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Completion of Course Requirements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1752600"/>
            <a:ext cx="3657600" cy="2514600"/>
          </a:xfrm>
        </p:spPr>
        <p:txBody>
          <a:bodyPr>
            <a:noAutofit/>
          </a:bodyPr>
          <a:lstStyle/>
          <a:p>
            <a:r>
              <a:rPr lang="en-US" sz="1800" dirty="0"/>
              <a:t>Students </a:t>
            </a:r>
            <a:r>
              <a:rPr lang="en-US" sz="1800" dirty="0" smtClean="0"/>
              <a:t>are responsible </a:t>
            </a:r>
            <a:r>
              <a:rPr lang="en-US" sz="1800" dirty="0"/>
              <a:t>for completing the requirements of all </a:t>
            </a:r>
            <a:r>
              <a:rPr lang="en-US" sz="1800" dirty="0" smtClean="0"/>
              <a:t>dual </a:t>
            </a:r>
            <a:r>
              <a:rPr lang="en-US" sz="1800" dirty="0"/>
              <a:t>credit courses. This </a:t>
            </a:r>
            <a:r>
              <a:rPr lang="en-US" sz="1800" dirty="0" smtClean="0"/>
              <a:t>includes </a:t>
            </a:r>
            <a:r>
              <a:rPr lang="en-US" sz="1800" dirty="0"/>
              <a:t>attending dual credit classes </a:t>
            </a:r>
            <a:r>
              <a:rPr lang="en-US" sz="1800" b="1" i="1" dirty="0"/>
              <a:t>even when the </a:t>
            </a:r>
            <a:r>
              <a:rPr lang="en-US" sz="1800" b="1" i="1" dirty="0" smtClean="0"/>
              <a:t>high school is NOT in </a:t>
            </a:r>
            <a:r>
              <a:rPr lang="en-US" sz="1800" b="1" i="1" dirty="0"/>
              <a:t>session</a:t>
            </a:r>
            <a:r>
              <a:rPr lang="en-US" sz="1800" dirty="0" smtClean="0"/>
              <a:t>.</a:t>
            </a:r>
          </a:p>
          <a:p>
            <a:pPr marL="114300" indent="0">
              <a:buNone/>
            </a:pPr>
            <a:endParaRPr lang="en-US" sz="1800" dirty="0" smtClean="0"/>
          </a:p>
          <a:p>
            <a:r>
              <a:rPr lang="en-US" sz="1800" dirty="0" smtClean="0"/>
              <a:t>Communication with the student is done via email.  It is important that students check their college email </a:t>
            </a:r>
            <a:r>
              <a:rPr lang="en-US" sz="1800" b="1" dirty="0" smtClean="0"/>
              <a:t>daily</a:t>
            </a:r>
            <a:r>
              <a:rPr lang="en-US" sz="1800" dirty="0" smtClean="0"/>
              <a:t>!</a:t>
            </a:r>
          </a:p>
          <a:p>
            <a:endParaRPr lang="en-US" sz="1800" dirty="0"/>
          </a:p>
          <a:p>
            <a:r>
              <a:rPr lang="en-US" sz="1800" dirty="0" smtClean="0"/>
              <a:t>Professors do not provide any student data (other than their official grade) to </a:t>
            </a:r>
            <a:r>
              <a:rPr lang="en-US" sz="1800" dirty="0" smtClean="0"/>
              <a:t>Viborg-Hurley School District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098" name="Picture 2" descr="mission accomplished vintage turquoise seal isolated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657600" cy="298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Which course should I take?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696200" cy="459028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Courses and registration information can be found at </a:t>
            </a:r>
            <a:r>
              <a:rPr lang="en-US" sz="2000" dirty="0" err="1" smtClean="0"/>
              <a:t>SDMyLife</a:t>
            </a:r>
            <a:r>
              <a:rPr lang="en-US" sz="2000" dirty="0" smtClean="0"/>
              <a:t>.  </a:t>
            </a:r>
            <a:r>
              <a:rPr lang="en-US" sz="2000" dirty="0">
                <a:solidFill>
                  <a:srgbClr val="C00000"/>
                </a:solidFill>
                <a:hlinkClick r:id="rId2"/>
              </a:rPr>
              <a:t>http://www.sdmylife.com</a:t>
            </a:r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Choose classes that:</a:t>
            </a:r>
          </a:p>
          <a:p>
            <a:endParaRPr 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00" dirty="0"/>
              <a:t> </a:t>
            </a:r>
            <a:r>
              <a:rPr lang="en-US" sz="2100" dirty="0" smtClean="0"/>
              <a:t>Interest you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1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00" dirty="0" smtClean="0"/>
              <a:t> </a:t>
            </a:r>
            <a:r>
              <a:rPr lang="en-US" sz="2100" dirty="0"/>
              <a:t>C</a:t>
            </a:r>
            <a:r>
              <a:rPr lang="en-US" sz="2100" dirty="0" smtClean="0"/>
              <a:t>ount </a:t>
            </a:r>
            <a:r>
              <a:rPr lang="en-US" sz="2100" dirty="0"/>
              <a:t>toward </a:t>
            </a:r>
            <a:r>
              <a:rPr lang="en-US" sz="2100" dirty="0" smtClean="0"/>
              <a:t>Viborg-Hurley graduation </a:t>
            </a:r>
            <a:r>
              <a:rPr lang="en-US" sz="2100" dirty="0" smtClean="0"/>
              <a:t>credits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1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00" dirty="0" smtClean="0"/>
              <a:t> Fulfill requirements </a:t>
            </a:r>
            <a:r>
              <a:rPr lang="en-US" sz="2100" dirty="0"/>
              <a:t>of SD </a:t>
            </a:r>
            <a:r>
              <a:rPr lang="en-US" sz="2100" dirty="0" smtClean="0"/>
              <a:t>Regent Scholar Diploma </a:t>
            </a:r>
          </a:p>
          <a:p>
            <a:pPr marL="411480" lvl="1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 and/or</a:t>
            </a:r>
            <a:r>
              <a:rPr lang="en-US" sz="2100" dirty="0"/>
              <a:t> </a:t>
            </a:r>
            <a:r>
              <a:rPr lang="en-US" sz="2100" dirty="0" smtClean="0"/>
              <a:t>SD Opportunity Scholarship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1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 </a:t>
            </a:r>
            <a:r>
              <a:rPr lang="en-US" sz="2100" dirty="0" smtClean="0"/>
              <a:t> Align with college major/minor requirements</a:t>
            </a:r>
          </a:p>
          <a:p>
            <a:pPr marL="411480" lvl="1" indent="0">
              <a:buNone/>
            </a:pPr>
            <a:endParaRPr lang="en-US" sz="2100" dirty="0" smtClean="0"/>
          </a:p>
          <a:p>
            <a:pPr marL="411480" lvl="1" indent="0">
              <a:buNone/>
            </a:pPr>
            <a:endParaRPr lang="en-US" sz="2000" dirty="0" smtClean="0"/>
          </a:p>
        </p:txBody>
      </p:sp>
      <p:pic>
        <p:nvPicPr>
          <p:cNvPr id="2052" name="Picture 4" descr="Stack of school textbooks college study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21803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51950"/>
            <a:ext cx="2538396" cy="173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Sorting Through </a:t>
            </a:r>
            <a:br>
              <a:rPr lang="en-US" b="1" u="sng" dirty="0" smtClean="0"/>
            </a:br>
            <a:r>
              <a:rPr lang="en-US" b="1" u="sng" dirty="0" smtClean="0"/>
              <a:t>the Choices?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620000" cy="4038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 smtClean="0"/>
              <a:t>-Upon high school graduation, if students plan    on attending a public SD BOR school, they must complete the </a:t>
            </a:r>
            <a:r>
              <a:rPr lang="en-US" sz="2400" i="1" dirty="0" smtClean="0">
                <a:solidFill>
                  <a:srgbClr val="0000CC"/>
                </a:solidFill>
              </a:rPr>
              <a:t>System </a:t>
            </a:r>
            <a:r>
              <a:rPr lang="en-US" sz="2400" i="1" dirty="0">
                <a:solidFill>
                  <a:srgbClr val="0000CC"/>
                </a:solidFill>
              </a:rPr>
              <a:t>“GENERAL” </a:t>
            </a:r>
            <a:r>
              <a:rPr lang="en-US" sz="2400" i="1" dirty="0" smtClean="0">
                <a:solidFill>
                  <a:srgbClr val="0000CC"/>
                </a:solidFill>
              </a:rPr>
              <a:t>Education Required Courses (SGR</a:t>
            </a:r>
            <a:r>
              <a:rPr lang="en-US" sz="2400" i="1" dirty="0" smtClean="0">
                <a:solidFill>
                  <a:srgbClr val="0000CC"/>
                </a:solidFill>
              </a:rPr>
              <a:t>)</a:t>
            </a:r>
          </a:p>
          <a:p>
            <a:pPr lvl="1"/>
            <a:r>
              <a:rPr lang="en-US" sz="2000" i="1" dirty="0">
                <a:solidFill>
                  <a:srgbClr val="0000CC"/>
                </a:solidFill>
              </a:rPr>
              <a:t>	</a:t>
            </a:r>
            <a:r>
              <a:rPr lang="en-US" sz="2000" i="1" dirty="0" smtClean="0">
                <a:solidFill>
                  <a:srgbClr val="0000CC"/>
                </a:solidFill>
              </a:rPr>
              <a:t>These are the courses we tend to have the students take as they are universal for colleges and many technical schools use similar courses</a:t>
            </a:r>
            <a:endParaRPr lang="en-US" sz="2000" i="1" dirty="0">
              <a:solidFill>
                <a:srgbClr val="0000CC"/>
              </a:solidFill>
            </a:endParaRP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-Each </a:t>
            </a:r>
            <a:r>
              <a:rPr lang="en-US" sz="2400" dirty="0"/>
              <a:t>South Dakota university has </a:t>
            </a:r>
            <a:r>
              <a:rPr lang="en-US" sz="2400" dirty="0" smtClean="0"/>
              <a:t>seven goals that </a:t>
            </a:r>
            <a:r>
              <a:rPr lang="en-US" sz="2400" dirty="0"/>
              <a:t>each student must </a:t>
            </a:r>
            <a:r>
              <a:rPr lang="en-US" sz="2400" dirty="0" smtClean="0"/>
              <a:t>meet</a:t>
            </a:r>
            <a:r>
              <a:rPr lang="en-US" sz="2400" dirty="0"/>
              <a:t>. </a:t>
            </a:r>
            <a:r>
              <a:rPr lang="en-US" sz="2400" dirty="0" smtClean="0"/>
              <a:t> (NOTE: While the goals are the same, the courses that fulfill the goals may </a:t>
            </a:r>
            <a:r>
              <a:rPr lang="en-US" sz="2400" dirty="0"/>
              <a:t>vary from university to </a:t>
            </a:r>
            <a:r>
              <a:rPr lang="en-US" sz="2400" dirty="0" smtClean="0"/>
              <a:t>university.) </a:t>
            </a:r>
            <a:endParaRPr lang="en-US" sz="2400" dirty="0"/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44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SGR Course Goal #1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620000" cy="50932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u="sng" dirty="0" smtClean="0"/>
              <a:t>Written Communication</a:t>
            </a:r>
            <a:r>
              <a:rPr lang="en-US" sz="2000" dirty="0" smtClean="0"/>
              <a:t>:  Students </a:t>
            </a:r>
            <a:r>
              <a:rPr lang="en-US" sz="2000" dirty="0"/>
              <a:t>will write effectively and responsibly and will understand and interpret the written expression of others.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00CC"/>
                </a:solidFill>
              </a:rPr>
              <a:t>6 credits</a:t>
            </a:r>
            <a:r>
              <a:rPr lang="en-US" sz="2000" dirty="0" smtClean="0"/>
              <a:t>)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Courses that meet this goal are:</a:t>
            </a:r>
          </a:p>
          <a:p>
            <a:pPr fontAlgn="base"/>
            <a:r>
              <a:rPr lang="en-US" sz="2000" dirty="0"/>
              <a:t>ENGL 101 - Composition I </a:t>
            </a:r>
          </a:p>
          <a:p>
            <a:pPr fontAlgn="base"/>
            <a:r>
              <a:rPr lang="en-US" sz="2000" dirty="0"/>
              <a:t>ENGL 201 - Composition II </a:t>
            </a:r>
          </a:p>
          <a:p>
            <a:pPr fontAlgn="base"/>
            <a:r>
              <a:rPr lang="en-US" sz="2000" dirty="0"/>
              <a:t>ENGL 277 - Technical Writing in </a:t>
            </a:r>
            <a:r>
              <a:rPr lang="en-US" sz="2000" dirty="0" smtClean="0"/>
              <a:t>Engineering</a:t>
            </a:r>
          </a:p>
          <a:p>
            <a:pPr lvl="1" fontAlgn="base"/>
            <a:r>
              <a:rPr lang="en-US" sz="1600" dirty="0" smtClean="0"/>
              <a:t>Or ENGL 205- Business Writing</a:t>
            </a:r>
            <a:endParaRPr lang="en-US" sz="1600" dirty="0"/>
          </a:p>
          <a:p>
            <a:pPr fontAlgn="base"/>
            <a:r>
              <a:rPr lang="en-US" sz="2000" dirty="0"/>
              <a:t>ENGL 283 - Creative Writing I </a:t>
            </a:r>
            <a:endParaRPr lang="en-US" sz="2000" dirty="0" smtClean="0"/>
          </a:p>
          <a:p>
            <a:pPr marL="114300" indent="0" fontAlgn="base">
              <a:buNone/>
            </a:pPr>
            <a:endParaRPr lang="en-US" sz="2000" dirty="0" smtClean="0"/>
          </a:p>
          <a:p>
            <a:pPr marL="114300" indent="0" fontAlgn="base">
              <a:buNone/>
            </a:pPr>
            <a:r>
              <a:rPr lang="en-US" sz="2000" dirty="0" smtClean="0"/>
              <a:t>Note:  Each course above is 3 credits.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60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199" y="609600"/>
            <a:ext cx="869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tx2"/>
                </a:solidFill>
                <a:latin typeface="+mj-lt"/>
              </a:rPr>
              <a:t>Universities</a:t>
            </a:r>
            <a:r>
              <a:rPr lang="en-US" sz="4400" b="1" u="sng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b="1" u="sng" dirty="0" smtClean="0">
                <a:solidFill>
                  <a:schemeClr val="tx2"/>
                </a:solidFill>
                <a:latin typeface="+mj-lt"/>
              </a:rPr>
              <a:t>&amp; Technical Schools</a:t>
            </a:r>
            <a:endParaRPr lang="en-US" sz="4400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742575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All </a:t>
            </a:r>
            <a:r>
              <a:rPr lang="en-US" sz="2000" dirty="0" smtClean="0"/>
              <a:t>six SD </a:t>
            </a:r>
            <a:r>
              <a:rPr lang="en-US" sz="2000" dirty="0"/>
              <a:t>BOR institutions (BHSU, DSU, NSU, SDSMT, SDSU &amp; USD) </a:t>
            </a:r>
            <a:endParaRPr lang="en-US" sz="20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/>
              <a:t>     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All four technical </a:t>
            </a:r>
            <a:r>
              <a:rPr lang="en-US" sz="2000" dirty="0"/>
              <a:t>institutes </a:t>
            </a:r>
            <a:r>
              <a:rPr lang="en-US" sz="2000" dirty="0" smtClean="0"/>
              <a:t> (</a:t>
            </a:r>
            <a:r>
              <a:rPr lang="en-US" sz="2000" dirty="0"/>
              <a:t>LATI, MTI, STI, and WDT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General </a:t>
            </a:r>
            <a:r>
              <a:rPr lang="en-US" sz="2000" dirty="0"/>
              <a:t>Education Requirements and Career &amp; Technical C</a:t>
            </a:r>
            <a:r>
              <a:rPr lang="en-US" sz="2000" dirty="0" smtClean="0"/>
              <a:t>ourses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Different applications for SDBOR and technical schools</a:t>
            </a:r>
            <a:endParaRPr lang="en-US" sz="2000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Location: </a:t>
            </a:r>
            <a:r>
              <a:rPr lang="en-US" sz="2000" dirty="0" smtClean="0"/>
              <a:t>Online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14800"/>
            <a:ext cx="4495800" cy="232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01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SGR Course Goal #2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62200"/>
            <a:ext cx="7620000" cy="41026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u="sng" dirty="0" smtClean="0"/>
              <a:t>Oral Communication</a:t>
            </a:r>
            <a:r>
              <a:rPr lang="en-US" sz="2000" dirty="0" smtClean="0"/>
              <a:t>:  Students </a:t>
            </a:r>
            <a:r>
              <a:rPr lang="en-US" sz="2000" dirty="0"/>
              <a:t>will communicate effectively and responsibly through listening and speaking</a:t>
            </a:r>
            <a:r>
              <a:rPr lang="en-US" sz="2000" dirty="0" smtClean="0"/>
              <a:t>. (</a:t>
            </a:r>
            <a:r>
              <a:rPr lang="en-US" sz="2000" dirty="0" smtClean="0">
                <a:solidFill>
                  <a:srgbClr val="0000CC"/>
                </a:solidFill>
              </a:rPr>
              <a:t>3 credits</a:t>
            </a:r>
            <a:r>
              <a:rPr lang="en-US" sz="2000" dirty="0" smtClean="0"/>
              <a:t>)</a:t>
            </a:r>
          </a:p>
          <a:p>
            <a:pPr marL="114300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SPCM </a:t>
            </a:r>
            <a:r>
              <a:rPr lang="en-US" sz="2000" dirty="0"/>
              <a:t>101* - Fundamentals of Speech (COM) </a:t>
            </a:r>
          </a:p>
          <a:p>
            <a:pPr lvl="1"/>
            <a:r>
              <a:rPr lang="en-US" sz="2000" dirty="0"/>
              <a:t>SPCM 215 - Public Speaking (COM) </a:t>
            </a:r>
          </a:p>
          <a:p>
            <a:pPr lvl="1"/>
            <a:r>
              <a:rPr lang="en-US" sz="2000" dirty="0"/>
              <a:t>SPCM 222 - Argumentation and Debate (COM) </a:t>
            </a:r>
            <a:endParaRPr lang="en-US" sz="2000" dirty="0" smtClean="0"/>
          </a:p>
          <a:p>
            <a:pPr marL="411480" lvl="1" indent="0">
              <a:buNone/>
            </a:pPr>
            <a:endParaRPr lang="en-US" sz="2000" dirty="0" smtClean="0"/>
          </a:p>
          <a:p>
            <a:pPr marL="411480" lvl="1" indent="0">
              <a:buNone/>
            </a:pPr>
            <a:r>
              <a:rPr lang="en-US" sz="2000" dirty="0"/>
              <a:t>Note:  Each course above is 3 credits</a:t>
            </a:r>
          </a:p>
        </p:txBody>
      </p:sp>
    </p:spTree>
    <p:extLst>
      <p:ext uri="{BB962C8B-B14F-4D97-AF65-F5344CB8AC3E}">
        <p14:creationId xmlns:p14="http://schemas.microsoft.com/office/powerpoint/2010/main" val="41936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7848600" cy="884238"/>
          </a:xfrm>
        </p:spPr>
        <p:txBody>
          <a:bodyPr/>
          <a:lstStyle/>
          <a:p>
            <a:pPr algn="ctr"/>
            <a:r>
              <a:rPr lang="en-US" b="1" u="sng" dirty="0" smtClean="0"/>
              <a:t>SGR Course Goal #3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8001000" cy="50932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u="sng" dirty="0" smtClean="0"/>
              <a:t>Social Sciences/Diversity:</a:t>
            </a:r>
            <a:r>
              <a:rPr lang="en-US" sz="2000" dirty="0" smtClean="0"/>
              <a:t>   Students </a:t>
            </a:r>
            <a:r>
              <a:rPr lang="en-US" sz="2000" dirty="0"/>
              <a:t>will understand the organization, potential, and diversity of the human community through study of the social sciences</a:t>
            </a:r>
            <a:r>
              <a:rPr lang="en-US" sz="2000" dirty="0" smtClean="0"/>
              <a:t>. (</a:t>
            </a:r>
            <a:r>
              <a:rPr lang="en-US" sz="2000" dirty="0" smtClean="0">
                <a:solidFill>
                  <a:srgbClr val="0000CC"/>
                </a:solidFill>
              </a:rPr>
              <a:t>6 </a:t>
            </a:r>
            <a:r>
              <a:rPr lang="en-US" sz="2000" dirty="0" smtClean="0">
                <a:solidFill>
                  <a:srgbClr val="0000CC"/>
                </a:solidFill>
              </a:rPr>
              <a:t>credits </a:t>
            </a:r>
            <a:r>
              <a:rPr lang="en-US" sz="2000" dirty="0">
                <a:solidFill>
                  <a:srgbClr val="0070C0"/>
                </a:solidFill>
              </a:rPr>
              <a:t>in two different disciplines</a:t>
            </a:r>
            <a:r>
              <a:rPr lang="en-US" sz="2000" dirty="0"/>
              <a:t>)</a:t>
            </a:r>
            <a:endParaRPr lang="en-US" sz="2000" dirty="0" smtClean="0"/>
          </a:p>
          <a:p>
            <a:pPr marL="411480" lvl="1" indent="0">
              <a:buNone/>
            </a:pPr>
            <a:r>
              <a:rPr lang="en-US" sz="2000" dirty="0" smtClean="0"/>
              <a:t>Previous </a:t>
            </a:r>
            <a:r>
              <a:rPr lang="en-US" sz="2000" dirty="0" smtClean="0"/>
              <a:t>VH</a:t>
            </a:r>
            <a:r>
              <a:rPr lang="en-US" sz="2000" dirty="0" smtClean="0"/>
              <a:t>HS </a:t>
            </a:r>
            <a:r>
              <a:rPr lang="en-US" sz="2000" dirty="0"/>
              <a:t>s</a:t>
            </a:r>
            <a:r>
              <a:rPr lang="en-US" sz="2000" dirty="0" smtClean="0"/>
              <a:t>tudents have taken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lvl="1"/>
            <a:r>
              <a:rPr lang="en-US" sz="2000" dirty="0"/>
              <a:t>PSYC 101 - General Psychology </a:t>
            </a:r>
          </a:p>
          <a:p>
            <a:pPr lvl="1"/>
            <a:r>
              <a:rPr lang="en-US" sz="2000" dirty="0"/>
              <a:t>SOC 100 - Introduction to </a:t>
            </a:r>
            <a:r>
              <a:rPr lang="en-US" sz="2000" dirty="0" smtClean="0"/>
              <a:t>Sociology </a:t>
            </a:r>
          </a:p>
          <a:p>
            <a:pPr lvl="1"/>
            <a:r>
              <a:rPr lang="en-US" sz="2000" dirty="0"/>
              <a:t>CJUS 201 - Introduction to Criminal </a:t>
            </a:r>
            <a:r>
              <a:rPr lang="en-US" sz="2000" dirty="0" smtClean="0"/>
              <a:t>Justice </a:t>
            </a:r>
            <a:endParaRPr lang="en-US" sz="2000" dirty="0" smtClean="0"/>
          </a:p>
          <a:p>
            <a:pPr lvl="1"/>
            <a:r>
              <a:rPr lang="en-US" sz="2000" dirty="0" smtClean="0"/>
              <a:t>HIST 151 and HIST 152- US History</a:t>
            </a:r>
          </a:p>
          <a:p>
            <a:pPr lvl="1"/>
            <a:r>
              <a:rPr lang="en-US" sz="2000" dirty="0" smtClean="0"/>
              <a:t>POLS 100- US Government</a:t>
            </a:r>
          </a:p>
          <a:p>
            <a:pPr lvl="1"/>
            <a:r>
              <a:rPr lang="en-US" sz="2000" dirty="0" smtClean="0"/>
              <a:t>ECON 201- Principles of Microeconomics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marL="411480" lvl="1" indent="0">
              <a:buNone/>
            </a:pPr>
            <a:r>
              <a:rPr lang="en-US" sz="2000" dirty="0"/>
              <a:t>Note:  Each course above is 3 credits</a:t>
            </a:r>
            <a:endParaRPr lang="en-US" sz="2000" b="1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92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SGR Course Goal #4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7620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u="sng" dirty="0" smtClean="0"/>
              <a:t>Humanities </a:t>
            </a:r>
            <a:r>
              <a:rPr lang="en-US" sz="2000" u="sng" dirty="0"/>
              <a:t>and </a:t>
            </a:r>
            <a:r>
              <a:rPr lang="en-US" sz="2000" u="sng" dirty="0" smtClean="0"/>
              <a:t>Arts/Diversity:</a:t>
            </a:r>
            <a:r>
              <a:rPr lang="en-US" sz="2000" dirty="0" smtClean="0"/>
              <a:t>   </a:t>
            </a:r>
            <a:r>
              <a:rPr lang="en-US" sz="2000" dirty="0"/>
              <a:t>Students will understand the diversity and complexity of the human experience through study of the arts and </a:t>
            </a:r>
            <a:r>
              <a:rPr lang="en-US" sz="2000" dirty="0" smtClean="0"/>
              <a:t>humanities. </a:t>
            </a:r>
          </a:p>
          <a:p>
            <a:pPr marL="114300" indent="0">
              <a:buNone/>
            </a:pP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00CC"/>
                </a:solidFill>
              </a:rPr>
              <a:t>6 credits </a:t>
            </a:r>
            <a:r>
              <a:rPr lang="en-US" sz="2000" dirty="0" smtClean="0"/>
              <a:t>in two different disciplines or sequence of foreign language)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Examples below:  </a:t>
            </a:r>
            <a:r>
              <a:rPr lang="en-US" sz="2000" dirty="0" smtClean="0"/>
              <a:t>(courses </a:t>
            </a:r>
            <a:r>
              <a:rPr lang="en-US" sz="2000" dirty="0" smtClean="0"/>
              <a:t>VH</a:t>
            </a:r>
            <a:r>
              <a:rPr lang="en-US" sz="2000" dirty="0" smtClean="0"/>
              <a:t> </a:t>
            </a:r>
            <a:r>
              <a:rPr lang="en-US" sz="2000" dirty="0"/>
              <a:t>s</a:t>
            </a:r>
            <a:r>
              <a:rPr lang="en-US" sz="2000" dirty="0" smtClean="0"/>
              <a:t>tudents </a:t>
            </a:r>
            <a:r>
              <a:rPr lang="en-US" sz="2000" dirty="0"/>
              <a:t>have </a:t>
            </a:r>
            <a:r>
              <a:rPr lang="en-US" sz="2000" dirty="0" smtClean="0"/>
              <a:t>taken</a:t>
            </a:r>
            <a:r>
              <a:rPr lang="en-US" sz="2000" dirty="0"/>
              <a:t>)</a:t>
            </a:r>
          </a:p>
          <a:p>
            <a:pPr fontAlgn="base"/>
            <a:r>
              <a:rPr lang="en-US" sz="2000" dirty="0" smtClean="0"/>
              <a:t>ARTH </a:t>
            </a:r>
            <a:r>
              <a:rPr lang="en-US" sz="2000" dirty="0"/>
              <a:t>100 - Art </a:t>
            </a:r>
            <a:r>
              <a:rPr lang="en-US" sz="2000" dirty="0" smtClean="0"/>
              <a:t>Appreciation</a:t>
            </a:r>
          </a:p>
          <a:p>
            <a:pPr fontAlgn="base"/>
            <a:r>
              <a:rPr lang="en-US" sz="2000" dirty="0"/>
              <a:t>MUS 100 - Music </a:t>
            </a:r>
            <a:r>
              <a:rPr lang="en-US" sz="2000" dirty="0" smtClean="0"/>
              <a:t>Appreciation </a:t>
            </a:r>
          </a:p>
          <a:p>
            <a:pPr fontAlgn="base"/>
            <a:r>
              <a:rPr lang="en-US" sz="2000" dirty="0" smtClean="0"/>
              <a:t>THEA 100 – Intro to Theatre </a:t>
            </a:r>
            <a:endParaRPr lang="en-US" sz="2000" dirty="0" smtClean="0"/>
          </a:p>
          <a:p>
            <a:pPr fontAlgn="base"/>
            <a:r>
              <a:rPr lang="en-US" sz="2000" dirty="0" smtClean="0"/>
              <a:t>MCOM 151 – Intro to Mass Communications</a:t>
            </a:r>
            <a:endParaRPr lang="en-US" sz="2000" dirty="0" smtClean="0"/>
          </a:p>
          <a:p>
            <a:pPr marL="114300" indent="0" fontAlgn="base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Note:  Each course above is 3 credits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362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SGR Course Goal #5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620000" cy="494080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u="sng" dirty="0" smtClean="0"/>
              <a:t>Mathematics</a:t>
            </a:r>
            <a:r>
              <a:rPr lang="en-US" sz="1800" dirty="0" smtClean="0"/>
              <a:t>:  </a:t>
            </a:r>
            <a:r>
              <a:rPr lang="en-US" sz="1800" dirty="0"/>
              <a:t>Students will understand and apply fundamental mathematical processes and </a:t>
            </a:r>
            <a:r>
              <a:rPr lang="en-US" sz="1800" dirty="0" smtClean="0"/>
              <a:t>reasoning. (</a:t>
            </a:r>
            <a:r>
              <a:rPr lang="en-US" sz="1800" dirty="0" smtClean="0">
                <a:solidFill>
                  <a:srgbClr val="0000CC"/>
                </a:solidFill>
              </a:rPr>
              <a:t>3 credits</a:t>
            </a:r>
            <a:r>
              <a:rPr lang="en-US" sz="1800" dirty="0" smtClean="0"/>
              <a:t>)</a:t>
            </a:r>
          </a:p>
          <a:p>
            <a:pPr marL="114300" indent="0">
              <a:buNone/>
            </a:pPr>
            <a:endParaRPr lang="en-US" sz="1800" dirty="0"/>
          </a:p>
          <a:p>
            <a:pPr fontAlgn="base"/>
            <a:r>
              <a:rPr lang="en-US" sz="1800" dirty="0"/>
              <a:t>MATH 102 - College Algebra </a:t>
            </a:r>
            <a:r>
              <a:rPr lang="en-US" sz="1800" dirty="0" smtClean="0"/>
              <a:t>(</a:t>
            </a:r>
            <a:r>
              <a:rPr lang="en-US" sz="1800" dirty="0"/>
              <a:t>COM) Credits: 3</a:t>
            </a:r>
          </a:p>
          <a:p>
            <a:pPr fontAlgn="base"/>
            <a:r>
              <a:rPr lang="en-US" sz="1800" dirty="0"/>
              <a:t>MATH 104 - Finite </a:t>
            </a:r>
            <a:r>
              <a:rPr lang="en-US" sz="1800" dirty="0" smtClean="0"/>
              <a:t>Mathematics </a:t>
            </a:r>
            <a:r>
              <a:rPr lang="en-US" sz="1800" dirty="0"/>
              <a:t>(COM) Credits: 4</a:t>
            </a:r>
          </a:p>
          <a:p>
            <a:pPr fontAlgn="base"/>
            <a:r>
              <a:rPr lang="en-US" sz="1800" dirty="0"/>
              <a:t>MATH 115 - </a:t>
            </a:r>
            <a:r>
              <a:rPr lang="en-US" sz="1800" dirty="0" err="1"/>
              <a:t>Precalculus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/>
              <a:t>COM) Credits: 5</a:t>
            </a:r>
          </a:p>
          <a:p>
            <a:pPr fontAlgn="base"/>
            <a:r>
              <a:rPr lang="en-US" sz="1800" dirty="0"/>
              <a:t>MATH 120 - Trigonometry </a:t>
            </a:r>
            <a:r>
              <a:rPr lang="en-US" sz="1800" dirty="0" smtClean="0"/>
              <a:t>(</a:t>
            </a:r>
            <a:r>
              <a:rPr lang="en-US" sz="1800" dirty="0"/>
              <a:t>COM) Credits: 3</a:t>
            </a:r>
          </a:p>
          <a:p>
            <a:pPr fontAlgn="base"/>
            <a:r>
              <a:rPr lang="en-US" sz="1800" dirty="0"/>
              <a:t>MATH 121 - Survey of Calculus </a:t>
            </a:r>
            <a:r>
              <a:rPr lang="en-US" sz="1800" dirty="0" smtClean="0"/>
              <a:t>(</a:t>
            </a:r>
            <a:r>
              <a:rPr lang="en-US" sz="1800" dirty="0"/>
              <a:t>COM) Credits: 4</a:t>
            </a:r>
          </a:p>
          <a:p>
            <a:pPr fontAlgn="base"/>
            <a:r>
              <a:rPr lang="en-US" sz="1800" dirty="0"/>
              <a:t>MATH 123 - Calculus I </a:t>
            </a:r>
            <a:r>
              <a:rPr lang="en-US" sz="1800" dirty="0" smtClean="0"/>
              <a:t>(</a:t>
            </a:r>
            <a:r>
              <a:rPr lang="en-US" sz="1800" dirty="0"/>
              <a:t>COM) Credits: 4</a:t>
            </a:r>
          </a:p>
          <a:p>
            <a:pPr fontAlgn="base"/>
            <a:r>
              <a:rPr lang="en-US" sz="1800" dirty="0"/>
              <a:t>MATH 125 - Calculus II </a:t>
            </a:r>
            <a:r>
              <a:rPr lang="en-US" sz="1800" dirty="0" smtClean="0"/>
              <a:t>(</a:t>
            </a:r>
            <a:r>
              <a:rPr lang="en-US" sz="1800" dirty="0"/>
              <a:t>COM) Credits: 4</a:t>
            </a:r>
          </a:p>
          <a:p>
            <a:pPr fontAlgn="base"/>
            <a:r>
              <a:rPr lang="en-US" sz="1800" dirty="0"/>
              <a:t>MATH 225 - Calculus III </a:t>
            </a:r>
            <a:r>
              <a:rPr lang="en-US" sz="1800" dirty="0" smtClean="0"/>
              <a:t>(</a:t>
            </a:r>
            <a:r>
              <a:rPr lang="en-US" sz="1800" dirty="0"/>
              <a:t>COM) Credits: 4</a:t>
            </a:r>
          </a:p>
          <a:p>
            <a:pPr fontAlgn="base"/>
            <a:r>
              <a:rPr lang="en-US" sz="1800" dirty="0"/>
              <a:t>MATH 281 - Introduction to Statistics </a:t>
            </a:r>
            <a:r>
              <a:rPr lang="en-US" sz="1800" dirty="0" smtClean="0"/>
              <a:t>(</a:t>
            </a:r>
            <a:r>
              <a:rPr lang="en-US" sz="1800" dirty="0"/>
              <a:t>COM) Credits: </a:t>
            </a:r>
            <a:r>
              <a:rPr lang="en-US" sz="1800" dirty="0" smtClean="0"/>
              <a:t>3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marL="114300" indent="0" fontAlgn="base">
              <a:buNone/>
            </a:pPr>
            <a:r>
              <a:rPr lang="en-US" sz="1800" b="1" i="1" dirty="0" smtClean="0"/>
              <a:t>NOTE</a:t>
            </a:r>
            <a:r>
              <a:rPr lang="en-US" sz="1800" b="1" i="1" dirty="0"/>
              <a:t>:</a:t>
            </a:r>
            <a:r>
              <a:rPr lang="en-US" sz="1800" i="1" dirty="0"/>
              <a:t> Student enrollment in </a:t>
            </a:r>
            <a:r>
              <a:rPr lang="en-US" sz="1800" i="1" dirty="0" smtClean="0"/>
              <a:t>initial math </a:t>
            </a:r>
            <a:r>
              <a:rPr lang="en-US" sz="1800" i="1" dirty="0"/>
              <a:t>course is determined by the Board of </a:t>
            </a:r>
            <a:endParaRPr lang="en-US" sz="1800" i="1" dirty="0" smtClean="0"/>
          </a:p>
          <a:p>
            <a:pPr marL="114300" indent="0" fontAlgn="base">
              <a:buNone/>
            </a:pPr>
            <a:r>
              <a:rPr lang="en-US" sz="1800" i="1" dirty="0"/>
              <a:t> </a:t>
            </a:r>
            <a:r>
              <a:rPr lang="en-US" sz="1800" i="1" dirty="0" smtClean="0"/>
              <a:t>           Regents </a:t>
            </a:r>
            <a:r>
              <a:rPr lang="en-US" sz="1800" i="1" dirty="0"/>
              <a:t>placement policy (2:7.6</a:t>
            </a:r>
            <a:r>
              <a:rPr lang="en-US" sz="1800" i="1" dirty="0" smtClean="0"/>
              <a:t>).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8197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SGR Course Goal #6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7620000" cy="326440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000" u="sng" dirty="0" smtClean="0"/>
              <a:t>Natural Sciences</a:t>
            </a:r>
            <a:r>
              <a:rPr lang="en-US" sz="2000" dirty="0" smtClean="0"/>
              <a:t>:  </a:t>
            </a:r>
            <a:r>
              <a:rPr lang="en-US" sz="2000" dirty="0"/>
              <a:t>Students will understand the fundamental principles of the natural sciences and apply scientific methods of inquiry to investigate the natural world</a:t>
            </a:r>
            <a:r>
              <a:rPr lang="en-US" sz="2000" dirty="0" smtClean="0"/>
              <a:t>. (</a:t>
            </a:r>
            <a:r>
              <a:rPr lang="en-US" sz="2000" dirty="0" smtClean="0">
                <a:solidFill>
                  <a:srgbClr val="0000CC"/>
                </a:solidFill>
              </a:rPr>
              <a:t>6 credits</a:t>
            </a:r>
            <a:r>
              <a:rPr lang="en-US" sz="2000" dirty="0" smtClean="0"/>
              <a:t>)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000" dirty="0"/>
              <a:t>Large </a:t>
            </a:r>
            <a:r>
              <a:rPr lang="en-US" sz="2000" dirty="0" smtClean="0"/>
              <a:t>list- More difficult as lab required.  If doing the online course, student may need to attend campus for lab.  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 fontAlgn="base">
              <a:buNone/>
            </a:pPr>
            <a:endParaRPr lang="en-US" sz="2000" b="1" dirty="0" smtClean="0"/>
          </a:p>
          <a:p>
            <a:pPr marL="114300" indent="0" fontAlgn="base">
              <a:buNone/>
            </a:pPr>
            <a:r>
              <a:rPr lang="en-US" sz="2000" b="1" dirty="0" smtClean="0"/>
              <a:t>Note:  </a:t>
            </a:r>
            <a:r>
              <a:rPr lang="en-US" sz="2000" dirty="0" smtClean="0">
                <a:solidFill>
                  <a:srgbClr val="FF0000"/>
                </a:solidFill>
              </a:rPr>
              <a:t>For dual credit science, student must take </a:t>
            </a:r>
            <a:r>
              <a:rPr lang="en-US" sz="2000" i="1" dirty="0" smtClean="0">
                <a:solidFill>
                  <a:srgbClr val="FF0000"/>
                </a:solidFill>
              </a:rPr>
              <a:t>both</a:t>
            </a:r>
            <a:r>
              <a:rPr lang="en-US" sz="2000" dirty="0" smtClean="0">
                <a:solidFill>
                  <a:srgbClr val="FF0000"/>
                </a:solidFill>
              </a:rPr>
              <a:t> lab and </a:t>
            </a:r>
          </a:p>
          <a:p>
            <a:pPr marL="114300" indent="0" fontAlgn="base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classroom to get credit.</a:t>
            </a:r>
            <a:endParaRPr lang="en-US" sz="2000" dirty="0">
              <a:solidFill>
                <a:srgbClr val="FF0000"/>
              </a:solidFill>
            </a:endParaRP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7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b="1" u="sng" dirty="0" smtClean="0"/>
              <a:t>Choosing Dual Credit Courses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1828800"/>
            <a:ext cx="3821373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Courses that meet SGR goals and </a:t>
            </a:r>
            <a:r>
              <a:rPr lang="en-US" sz="2400" i="1" dirty="0" smtClean="0">
                <a:solidFill>
                  <a:srgbClr val="0000CC"/>
                </a:solidFill>
              </a:rPr>
              <a:t>also</a:t>
            </a:r>
            <a:r>
              <a:rPr lang="en-US" sz="2400" dirty="0" smtClean="0"/>
              <a:t> meet requirements for college graduation may vary according to your major.  If you have declared a major, it is helpful to find the </a:t>
            </a:r>
            <a:r>
              <a:rPr lang="en-US" sz="2400" b="1" i="1" dirty="0" smtClean="0">
                <a:solidFill>
                  <a:srgbClr val="0000CC"/>
                </a:solidFill>
              </a:rPr>
              <a:t>PROGRAM ADVISING GUIDE SHEET </a:t>
            </a:r>
            <a:r>
              <a:rPr lang="en-US" sz="2400" dirty="0" smtClean="0"/>
              <a:t>to assist with course selections.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33813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97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" y="4549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Program Advising Guide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0999" y="914400"/>
            <a:ext cx="5578345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9345" y="2224950"/>
            <a:ext cx="251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This is similar to  a 4 year plan in high school.  These are the courses that students would take in order to earn a degree.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56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Program Guide Sheets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7620000" cy="5562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b="1" dirty="0" smtClean="0"/>
              <a:t>BHSU  </a:t>
            </a:r>
          </a:p>
          <a:p>
            <a:pPr marL="114300" indent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www.bhsu.edu/StudentLife/StudentServices/AcademicAdvising/</a:t>
            </a:r>
          </a:p>
          <a:p>
            <a:pPr marL="114300" indent="0">
              <a:buNone/>
            </a:pPr>
            <a:r>
              <a:rPr lang="en-US" sz="1800" dirty="0" smtClean="0">
                <a:hlinkClick r:id="rId2"/>
              </a:rPr>
              <a:t>4YearPlans.aspx</a:t>
            </a:r>
            <a:endParaRPr lang="en-US" sz="1800" dirty="0" smtClean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b="1" dirty="0" smtClean="0"/>
              <a:t>DSU</a:t>
            </a:r>
          </a:p>
          <a:p>
            <a:pPr marL="11430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dsu.edu/academics/degrees-and-programs</a:t>
            </a:r>
            <a:r>
              <a:rPr lang="en-US" sz="1800" dirty="0" smtClean="0"/>
              <a:t> </a:t>
            </a:r>
          </a:p>
          <a:p>
            <a:pPr marL="114300" indent="0">
              <a:buNone/>
            </a:pPr>
            <a:r>
              <a:rPr lang="en-US" sz="1800" dirty="0" smtClean="0"/>
              <a:t>(choose major, then choose list under resources)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1800" b="1" dirty="0" smtClean="0"/>
              <a:t>NSU</a:t>
            </a:r>
          </a:p>
          <a:p>
            <a:pPr marL="114300" indent="0">
              <a:buNone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://www.northern.edu/academics/Pages/advising/plansofstudy.aspx</a:t>
            </a:r>
            <a:r>
              <a:rPr lang="en-US" sz="1800" dirty="0"/>
              <a:t> </a:t>
            </a:r>
            <a:endParaRPr lang="en-US" sz="1800" dirty="0" smtClean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b="1" dirty="0" smtClean="0"/>
              <a:t>SDSU</a:t>
            </a:r>
            <a:endParaRPr lang="en-US" sz="1800" b="1" dirty="0">
              <a:hlinkClick r:id="rId5"/>
            </a:endParaRPr>
          </a:p>
          <a:p>
            <a:pPr marL="114300" indent="0">
              <a:buNone/>
            </a:pPr>
            <a:r>
              <a:rPr lang="en-US" sz="1800" dirty="0">
                <a:hlinkClick r:id="rId5"/>
              </a:rPr>
              <a:t>http://www.sdstate.edu/academics/academic-advising-guide-sheets</a:t>
            </a:r>
            <a:r>
              <a:rPr lang="en-US" sz="1800" dirty="0"/>
              <a:t> </a:t>
            </a:r>
            <a:endParaRPr lang="en-US" sz="1800" dirty="0" smtClean="0"/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1800" b="1" dirty="0" smtClean="0"/>
              <a:t>USD</a:t>
            </a:r>
            <a:endParaRPr lang="en-US" sz="1800" b="1" dirty="0"/>
          </a:p>
          <a:p>
            <a:pPr marL="114300" indent="0">
              <a:buNone/>
            </a:pPr>
            <a:r>
              <a:rPr lang="en-US" sz="1800" dirty="0">
                <a:hlinkClick r:id="rId6"/>
              </a:rPr>
              <a:t>http://www.usd.edu/academic-affairs/four-year-program-guides-and-costs</a:t>
            </a:r>
            <a:endParaRPr lang="en-US" sz="1800" dirty="0"/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87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Technical School Dual Credit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772400" cy="509320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 smtClean="0"/>
              <a:t>If you plan to attend a tech school rather than a 4 year college, you can enroll in their dual credit courses or transfer courses from a 4 year college. </a:t>
            </a:r>
          </a:p>
          <a:p>
            <a:endParaRPr lang="en-US" sz="2400" dirty="0" smtClean="0"/>
          </a:p>
          <a:p>
            <a:pPr marL="114300" indent="0">
              <a:buNone/>
            </a:pPr>
            <a:r>
              <a:rPr lang="en-US" sz="2400" b="1" i="1" dirty="0" smtClean="0"/>
              <a:t>	Caution: </a:t>
            </a:r>
            <a:r>
              <a:rPr lang="en-US" sz="2400" i="1" dirty="0" smtClean="0"/>
              <a:t> Tech school classes with a “T</a:t>
            </a:r>
            <a:r>
              <a:rPr lang="en-US" sz="2400" i="1" dirty="0"/>
              <a:t>” behind </a:t>
            </a:r>
            <a:r>
              <a:rPr lang="en-US" sz="2400" i="1" dirty="0" smtClean="0"/>
              <a:t>their 	description </a:t>
            </a:r>
            <a:r>
              <a:rPr lang="en-US" sz="2400" i="1" dirty="0" smtClean="0">
                <a:solidFill>
                  <a:srgbClr val="0000CC"/>
                </a:solidFill>
              </a:rPr>
              <a:t>will</a:t>
            </a:r>
            <a:r>
              <a:rPr lang="en-US" sz="2400" i="1" dirty="0" smtClean="0"/>
              <a:t> </a:t>
            </a:r>
            <a:r>
              <a:rPr lang="en-US" sz="2400" i="1" dirty="0"/>
              <a:t>transfer to a </a:t>
            </a:r>
            <a:r>
              <a:rPr lang="en-US" sz="2400" i="1" dirty="0" smtClean="0"/>
              <a:t>4 year college in SD, but </a:t>
            </a:r>
            <a:r>
              <a:rPr lang="en-US" sz="2400" i="1" dirty="0"/>
              <a:t> </a:t>
            </a:r>
            <a:r>
              <a:rPr lang="en-US" sz="2400" i="1" dirty="0" smtClean="0"/>
              <a:t>   	others most likely will not. </a:t>
            </a:r>
          </a:p>
          <a:p>
            <a:pPr marL="114300" indent="0">
              <a:buNone/>
            </a:pPr>
            <a:endParaRPr lang="en-US" sz="2400" i="1" dirty="0" smtClean="0"/>
          </a:p>
          <a:p>
            <a:pPr marL="114300" indent="0">
              <a:buNone/>
            </a:pPr>
            <a:r>
              <a:rPr lang="en-US" sz="2400" dirty="0" smtClean="0"/>
              <a:t>The link below will provide information if </a:t>
            </a:r>
            <a:r>
              <a:rPr lang="en-US" sz="2400" dirty="0"/>
              <a:t>your </a:t>
            </a:r>
            <a:r>
              <a:rPr lang="en-US" sz="2400" dirty="0" smtClean="0"/>
              <a:t>tech </a:t>
            </a:r>
            <a:r>
              <a:rPr lang="en-US" sz="2400" dirty="0"/>
              <a:t>s</a:t>
            </a:r>
            <a:r>
              <a:rPr lang="en-US" sz="2400" dirty="0" smtClean="0"/>
              <a:t>chool dual credit </a:t>
            </a:r>
            <a:r>
              <a:rPr lang="en-US" sz="2400" dirty="0"/>
              <a:t>will transfer to a SDBOR 4 </a:t>
            </a:r>
            <a:r>
              <a:rPr lang="en-US" sz="2400" dirty="0" smtClean="0"/>
              <a:t>year or vice-versa. 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://www.sdbor.edu/administrative-offices/academics/articulation/syst_gen_ed_approved_courses_9-1-04.pdf</a:t>
            </a:r>
            <a:r>
              <a:rPr lang="en-US" sz="2400" dirty="0"/>
              <a:t> </a:t>
            </a:r>
          </a:p>
          <a:p>
            <a:pPr marL="11430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8961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94" y="14654"/>
            <a:ext cx="7620000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Dual Credit Courses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833" y="1295400"/>
            <a:ext cx="3337415" cy="52899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Require </a:t>
            </a:r>
            <a:r>
              <a:rPr lang="en-US" i="1" dirty="0" smtClean="0">
                <a:solidFill>
                  <a:srgbClr val="0000CC"/>
                </a:solidFill>
              </a:rPr>
              <a:t>daily</a:t>
            </a:r>
            <a:r>
              <a:rPr lang="en-US" dirty="0" smtClean="0"/>
              <a:t> reading, studying, and excellent organizational skills. </a:t>
            </a:r>
            <a:r>
              <a:rPr lang="en-US" dirty="0" smtClean="0"/>
              <a:t>(self management skills)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Challenge students to develop and use critical thinking skills and in-depth analysis and comprehension.</a:t>
            </a:r>
          </a:p>
          <a:p>
            <a:endParaRPr lang="en-US" dirty="0" smtClean="0"/>
          </a:p>
          <a:p>
            <a:r>
              <a:rPr lang="en-US" dirty="0" smtClean="0"/>
              <a:t>Require students to be more responsible for their own learning.    (i.e. complete the paperwork for an approved proctor for the exams, correspond with professor, etc….)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Hand writing the text: Pros x 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9" y="1705066"/>
            <a:ext cx="3618732" cy="21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DEPENDENCE - fluorescent Neon tube Sign on brickwork - Front view - 3D rendered royalty free stock picture. Can be used for online banner ads and direct mailers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8" y="4475546"/>
            <a:ext cx="3618733" cy="18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1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76200"/>
            <a:ext cx="7620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What is Dual Credit?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657600" cy="486460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Opportunity for HS students to enroll in public post-secondary institutions in SD and earn credits toward </a:t>
            </a:r>
            <a:r>
              <a:rPr lang="en-US" sz="2400" b="1" dirty="0" smtClean="0"/>
              <a:t>HS </a:t>
            </a:r>
            <a:r>
              <a:rPr lang="en-US" sz="2400" b="1" dirty="0" smtClean="0"/>
              <a:t>diploma </a:t>
            </a:r>
            <a:r>
              <a:rPr lang="en-US" sz="2400" b="1" i="1" u="sng" dirty="0" smtClean="0"/>
              <a:t>AND </a:t>
            </a:r>
            <a:r>
              <a:rPr lang="en-US" sz="2400" b="1" dirty="0" smtClean="0"/>
              <a:t>college degree/certificate</a:t>
            </a:r>
            <a:r>
              <a:rPr lang="en-US" sz="2400" dirty="0" smtClean="0"/>
              <a:t>.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Courses offered are governed by the institution's policies of admissions, registration, billing, and grade reporting.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Available to students in grades 11 and 12.</a:t>
            </a:r>
            <a:endParaRPr lang="en-US" sz="2400" dirty="0"/>
          </a:p>
        </p:txBody>
      </p:sp>
      <p:pic>
        <p:nvPicPr>
          <p:cNvPr id="1026" name="Picture 2" descr="http://www.mindingthecampus.com/originals/dual_cred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16905"/>
            <a:ext cx="3429000" cy="26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8006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Students earn both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high school </a:t>
            </a:r>
          </a:p>
          <a:p>
            <a:pPr algn="ctr"/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college credit</a:t>
            </a:r>
            <a:r>
              <a:rPr lang="en-US" sz="2400" dirty="0" smtClean="0"/>
              <a:t>!!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6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7620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How do Students </a:t>
            </a:r>
            <a:r>
              <a:rPr lang="en-US" b="1" u="sng" dirty="0"/>
              <a:t>R</a:t>
            </a:r>
            <a:r>
              <a:rPr lang="en-US" b="1" u="sng" dirty="0" smtClean="0"/>
              <a:t>egister?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761" y="1418360"/>
            <a:ext cx="3657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sz="2600" u="sng" dirty="0" smtClean="0"/>
              <a:t>Step 1</a:t>
            </a:r>
            <a:r>
              <a:rPr lang="en-US" sz="2600" dirty="0" smtClean="0"/>
              <a:t>:  Meet </a:t>
            </a:r>
            <a:r>
              <a:rPr lang="en-US" sz="2600" dirty="0" smtClean="0"/>
              <a:t>with Ms. Schmit to </a:t>
            </a:r>
            <a:r>
              <a:rPr lang="en-US" sz="2600" dirty="0" smtClean="0"/>
              <a:t>discuss whether you meet the requirements for dual </a:t>
            </a:r>
            <a:r>
              <a:rPr lang="en-US" sz="2600" dirty="0"/>
              <a:t>c</a:t>
            </a:r>
            <a:r>
              <a:rPr lang="en-US" sz="2600" dirty="0" smtClean="0"/>
              <a:t>redit courses and which course would be appropriate.</a:t>
            </a:r>
          </a:p>
          <a:p>
            <a:endParaRPr lang="en-US" sz="1400" dirty="0" smtClean="0"/>
          </a:p>
          <a:p>
            <a:r>
              <a:rPr lang="en-US" sz="2600" u="sng" dirty="0" smtClean="0"/>
              <a:t>Step 2</a:t>
            </a:r>
            <a:r>
              <a:rPr lang="en-US" sz="2600" dirty="0" smtClean="0"/>
              <a:t>:  View the course offerings and complete the registration form at </a:t>
            </a:r>
            <a:r>
              <a:rPr lang="en-US" sz="2600" dirty="0" smtClean="0">
                <a:hlinkClick r:id="rId2"/>
              </a:rPr>
              <a:t>www.SDMyLife.com</a:t>
            </a:r>
            <a:r>
              <a:rPr lang="en-US" sz="2600" dirty="0" smtClean="0"/>
              <a:t> and return registration form to </a:t>
            </a:r>
            <a:r>
              <a:rPr lang="en-US" sz="2600" dirty="0" smtClean="0"/>
              <a:t>Ms. Schmit</a:t>
            </a:r>
            <a:endParaRPr lang="en-US" sz="2600" dirty="0" smtClean="0"/>
          </a:p>
          <a:p>
            <a:endParaRPr lang="en-US" sz="1400" dirty="0" smtClean="0"/>
          </a:p>
          <a:p>
            <a:r>
              <a:rPr lang="en-US" sz="2600" u="sng" dirty="0" smtClean="0"/>
              <a:t>Step 3</a:t>
            </a:r>
            <a:r>
              <a:rPr lang="en-US" sz="2600" dirty="0" smtClean="0"/>
              <a:t>:  </a:t>
            </a:r>
            <a:r>
              <a:rPr lang="en-US" sz="2600" dirty="0" smtClean="0"/>
              <a:t>Ms. Schmit will </a:t>
            </a:r>
            <a:r>
              <a:rPr lang="en-US" sz="2600" dirty="0" smtClean="0"/>
              <a:t>send your registration sheet and transcript to the college or technical school.</a:t>
            </a:r>
          </a:p>
          <a:p>
            <a:pPr marL="114300" indent="0">
              <a:buNone/>
            </a:pPr>
            <a:endParaRPr lang="en-US" sz="1400" dirty="0" smtClean="0"/>
          </a:p>
          <a:p>
            <a:r>
              <a:rPr lang="en-US" sz="2600" dirty="0" smtClean="0"/>
              <a:t> </a:t>
            </a:r>
            <a:r>
              <a:rPr lang="en-US" sz="2600" u="sng" dirty="0" smtClean="0"/>
              <a:t>Step 4</a:t>
            </a:r>
            <a:r>
              <a:rPr lang="en-US" sz="2600" dirty="0" smtClean="0"/>
              <a:t>:  Student will receive an email from the college/technical school confirming registration in the course. </a:t>
            </a:r>
          </a:p>
          <a:p>
            <a:pPr marL="114300" indent="0">
              <a:buNone/>
            </a:pPr>
            <a:endParaRPr lang="en-US" sz="1400" dirty="0"/>
          </a:p>
          <a:p>
            <a:r>
              <a:rPr lang="en-US" sz="2600" u="sng" dirty="0" smtClean="0"/>
              <a:t>Step 5</a:t>
            </a:r>
            <a:r>
              <a:rPr lang="en-US" sz="2600" dirty="0" smtClean="0"/>
              <a:t>:  Pay tuition, buy required materials, and read the syllabus.</a:t>
            </a:r>
          </a:p>
          <a:p>
            <a:endParaRPr lang="en-US" sz="2600" dirty="0" smtClean="0"/>
          </a:p>
          <a:p>
            <a:endParaRPr lang="en-US" dirty="0"/>
          </a:p>
        </p:txBody>
      </p:sp>
      <p:sp>
        <p:nvSpPr>
          <p:cNvPr id="5" name="AutoShape 2" descr="data:image/jpeg;base64,/9j/4AAQSkZJRgABAQAAAQABAAD/2wCEAAkGBxQSEhUUEhQUFhUWGB0ZFBYXGBgYFxcZHxwYGBYcFxwbHCkgGB8lJxscITEiJSkrLjUyGCAzODMvPSgvLisBCgoKDg0OGxAQGywkHyQsLy4sLCwsLCwsLy0sNCwsLCwsLCwsLCwsLCwsLCwsLCwsLCwsLCwsLCwsLCwsLCwsLP/AABEIAIEAsQMBIgACEQEDEQH/xAAcAAABBQEBAQAAAAAAAAAAAAAAAQQFBgcDAgj/xABJEAACAQMCAgYFBgoIBgMAAAABAgMABBESIQUxBhMiQVFhBzJxgZEUI0KhsdIWM1JicoKSlMHhFSQ0U5Oi0fBDc4SywtMlVIP/xAAaAQACAwEBAAAAAAAAAAAAAAAAAwECBAUG/8QAKBEAAgIBBAECBwEBAAAAAAAAAAECAxEEEiExQRNRBSJSYZGhsfAy/9oADAMBAAIRAxEAPwDcaKKKACiiigAooooAKQ0teXbHOgCM45x6CzTXcSBAfVHNnPgijdj7Kqg9JSswKWkpjP0iyLJjxEZ+wkGqnxS66+6uJtWvMhWNu4RrhVCH8nIY7cySa41z7tY4y2xR1aNBGUd0mXe79JEOP6vFLM3eGHVKp8GZhz9gNd+j3TlZ5Vhmh6h3yIsSCRGIBOnOlSGwCcY7udZ9POqDLsFB2Gogb++mny8GaMROokj+eVlIbSykAal5EHJ2yDUQ1c3LlcEz0Fahw8vwb8DXqq70J4615AXkULJHI0T6c6WK4Opc7gEEbdxyKsVdBPPJymmnhhRRRUkBRRRQAUUZpM0ALRSA0tABRRRQAUUUUAFFFFABRRRQAhqrekqRxw+bRyJRZTnGImdVlOe7sk58s1aahulnFo7W2klmXWuNIj2+cZuyE327Wcb+dQ+gTSeWZOBjYYG2MeQ8KbcRl0xtzyRpUDmzNsoHmTt76bcIutQl1BI8SkLGGZgiaVIAZ9yNzgn2U9gtWupFgjxuVMkhIxGoYN49pzg4A9prjKpqzDPQrUQnTvT7QxNu3DXVmigknd1iaE6FTqgit1nbUsxYllLggArg5ppYX1xcS9eVVbc5ijKxqiLIe3iPA7a5TGSc5PurReP8a0XBtpVISaE9QY16yaSTI1BVIKjTkHDA5591VbpSVSGC0jLag4ubgSaTpY9pUcJhV1Hmq4GAT377t6ksM487FT87fCNQ9HsSrw+30LpBTUc7lmJJdids6j2s+dWSq/0L46l5bq6qI2QmOSMbhGXuH5uMEeRqwVrXRm3buUFITS1yuGIUlRkgHA8TjapArXGOmaRTGCKJpnT8aQyqkZwCFLHm2DnSAfPFR8vpAZsrDZyl15iV1jT3MNWr3D4VmvEbqRra5LOyyMGkuSoXrBO4J6pEG6qpADHBIXB78h/0W45HPbw6nVZNIUqxAJI7OVyd84rn6i+6Ccorg1VVQk8Mvlv6Q1TPyu3eEAEmRGE0Y8mIAZfaVx571yT0mRTL/U4XlbALCQiFVB9XUSCTnmMAjbcioY8t9xyx41nSRdTIFbstBKAxXGdOQw0nwII29tRptXK6D+pGqvQRnu56Wfwbv0a6Vrct1UkZhnA1dWTqVl2y0b4GsDIzsCM8qsgNZDeuyGORCA8c0ZTu3LqjL+sHZffWurWjS3u2GX2Ybq9ksHqikorSJFooooAKKKKACiiigBDWT+mLiebm2thkkI0xUZLEkmOPAHdtIc91arNKFBJIAAJJOwAG5JrE+IX/AMtunvNJAZVjgBG/UqWIJHcXLE48MedMqp9WW0HV6qcSr3UUhZVNuCWB06mTbAyc4zj+daL0H4FH/R0XZwZsXBZdisjYKlT3FRgD35BBIqjS3rGZGQA7tGq5OWTKmSQEbIFIxvscVo3QS4zaCMntQM0RHLZTmP8AyMppGu00aYZh1kbpNLXS2o/0qHTfiN5bziNJ5JESJJNWmGN11O6bsFO2F3KgGoEEo2mRSjtk5JLCQ8yQ59Y/XUt01vHknuSgGnItjIcnQqoctgHca5CM91LAqzRAOu/J1PNXXY+zHcR7afToVbUvDwJ1ekjqE4tv7Fq9EE5E9yncyI4HmCyE/DTWpVifo/ma14lGsjAwyo0SyE76zpaNX7snSyg95IHPntStSvTlX8shdFc661CXaPVVf0g3c0Nt1sMhj0Opk0hTI6nshItQI1liuARvy2zVoqu9O7aWSxnEIVpAuoI6CRX0nUUKn8rGM86kaZ/xHoCz3cd5kXEmCZkuTpEjldK6tC6QEGldIH0Odc4OgptLJ9EzrOpeTMa6ozvsBEysdhyCkE7b1aei0gW1jBmjlOCSyHsgEkhVySQFBCjJztvUX0vc3cTx2Vz89ARJIkLZYqQQBlT630gueY351z3Obe19G1QilldkDwmWZZCkgmHZLET6OsQhwik6FUBX7RA39Xma48V4akl3ATsdLMwH0gmkpq8cEindncW0cZdZECHd3ZssWAwesLHVqGMYO4xinsHRu4nRL+NWLDKxW7YRpLdhux1erIWw6gkDAAIyaywhOdspVrCw/wAjHNQik3yd+HWpuLyCDHZU/KJiRkaYyAi58S7Kf1D4Vqi1nXQ6wvReGXqOpgKBJjMB1jaSxQRBH23Y5J2OBgVowro6Sp11JPvyY757ptoWiiitGBQUUUVIBRRRQAUhNLXKaUKMkgDzOPbQBRvSVxpWjW0jYEzjMxU+rCDhhkctZGj3P4VnfEeLRQggsNWCFRcFtWOyuBvk7Yr1cSRQXlzHr7LyloXZjpKE50KTsMMX2/OFOZ7WOTBdFbG4JH2Gupp69tb29s0Vr5eOxhZWoeCFkbDqg0uPHADBh9IE8x/Gu/Bulph66WNQ7qCk0WcYdciOQHvUHOe/Hmu/mHhxhH9XOFySY3yVyeek+svxPsqt8QlEcpATRMdkQYPWB89nb1wSWAP5y55VTUpbEprjyDbRNWsPWx9UH1RjPXSKfxzklnCnwJO59wpuvFOrnlwuqN3CgJln1KgUkKOa8gT5VJtwW6t4oVMZghACM+UaQMeWRkhAx2ycnLDlXW1tI4AdKhBzZjjJ82b+dXrasinW+v8AYBxk/seLGaSVT10XV5HIuCT8OX2/CtG6DdJ2kb5LPvIqlopP7xBgEN+euRk8iCD41nXy/UMwxyz474o2dP21Gn4Gp/ojMkMouJ4b1pQCI447aXQgI7ZLEDWx8cAAchzJXqpV7cZyyLGmjXc014hfRwxtJM6xxruzscKBy3J+FZ/0z9I/UQHFndgyHQpcdTsc6iDuwYDltVJ4J0mvLtVtO3JC0sWiS4UkkpIspUPjBbSjbEEbbadhXOysZEpZeDYpejFjcYka1t5NYB19Wp1d4Ocb/wA6o/pMabh0kElhDHGsuYXKJqyeaAxjYkYOG8yKjLniF4jSWjXDxxQHRGkSiNmhx80zOcscjA7ONwR3VXL6TqzJJrmbqYyAXlkkHWyEKmnW5AYKSfYwqOGhtUG549iM4ZaXL3Iv5IVlaN9cglAAlKjDqqgY2PI7b4r6O4HxOO6giniOUlUMvlkbg+BB2I8qw3hnS62CohDxrgKC2CoAA5kE9xHvNcuDcYuOHm3ktndkmUkwM3zLdolzvuhK4IK9+fE1Jp1dEIw3wecdn0OBXqono1xyO8gWaI89mU+sjDZlYeI/nUrmpMCFooooAKKKKACkJoJqD43xwRusEe8zgnHMRoMZd/jgDvJ8jUMDjx/jkikw2qq030ncHqoc8i+PWbvCDfxI51UeJcDj0PNfyy3JjVnZmdlRVALMEjjIUciN8nzqyMc5J9p8T7ao3pOiupfk8VpE0jMZS4BABUJoZSCRqBDk48qVucnwMxhDix4Pwq6RdMcRLhcqXcMCy6wh7XPAJwPCnn4F20anqmmhxvlZWcAc/Vl1Lgez31n/AEH4HeW99bfKoZY42L4140mQRS6SBnuTPwrUuLzRloYJGVRcPobJwDGAWlGe7UOx49urOUoy4YJ4RCcP6JXcluk6tE+tSwRlaJ9OTo3GRqIwcYG5qL6JX9p1c3yuHFyz5kjmj3ERIjiI1DaLYamxgFiTtWzRTofVZcd2CMY91R/HuBQ3kZWQAN9GVcdYh3wVJ9p2OQQSCMGm22TtjtkwVjRjo46sjG0nea1tnlEbKQHkTdezHIc6QGxqU6iAQynSamrLo3CL05DSiOabS0rGTIRIEAI9XZpHPLmBVk4b6N4InSSW4mlZNHrlAraAVwygYYEHG++AN6Z8AlLu5yCBqbP50s00nPv7HVfVS/8AmOERubZNooAwAAPAbD3UpoppxW3MkMkahCXQqBIpZN/y1HMeVZ12MK90l4hw25X5PPOrnVkJCzO+ofmxhs432II8qheE2L2bLLbKRG07xot2HUboDEV2HUljrj1acHUMjvphF0BvYbmOeP5I2hlY6AImODuFBTQvlirrxHijSK0d5YSi3P4yQPHKqgHKsVjbrNjg5AyMZq0uOFygil5G3SDF3avcRKUubZW1ROBrBAy0Ug7wfWVhtyIzvmG6PWaSSWcRAkVg1zKTuHIQ9rzy8inHgB4VMjoxKJI7mzvGZQuFWYCVJIjyQuO0y+BbJFeOg/CpIrm6Mq6AmhIkzrVFYdc4jfA1LlhjO4wB3VRWKMGkaq5NZyuWcunvRe0aJSII1mklRVZAUOM6pCdJGQFDc/Kq/wBK7VUgiZFAWGVdIHcrZQj/ADCrRxu6628KjdbddPl1jgM3vC6R+sahuk6g2s2e5CR7Rgj66dTHFeGbY6eMtJZnyn+hOgvGTaXi5OIZyI5RnYPyif49k/pDwrbVNfOE8etSuSCQcEcwe7Fb50Xv/lFpbzd8kSM36WBq+vNRRLKweQ+HXOcHB9olaKSinnQyeqQ0tMON8US1heaQ9lBnA3LH6KqO8k7AedBIy6TdIFtUGAXnkysEK7vI3l4KNsscAeNVvg3DWj1yzNruJsGZ+7YdlE/MXfHiSTRwaGVtVxdf2iX1l7ok+jEvgBnc95Jz3Yk6TOzwMjEKY316kMsDSEKrMyajsqsynTknlk4HvFP65zQq6lXUMp2IIBBHmCKUngt08kHxy6Wa+sY4nV+rMssoVgdC9WYk1Y2XJc48cHwqT4vw5biGSF9hIhXVhSVB7xqGK6WVhFCumGNI18EUKPgAKcCrSlkl8vJAJwAqNo7A7YBNoAfeUkFef6Ecf8CyPft8oiB+EhxUzxKUJFKx5LG5O+DgKScHu9tVa1tYYIpNcUzCGJGCC8uVll1CMmVRr0dXlyCQdtByKvGUn5FvCJFuHNj+w2TeJea4b7YiaecBsHiEmtIkMjgrHDq6tEVEjRV1KpwAmeQ51FXDQ4bRZ3zERCQKbq7GoOq9Xhg+n120EasjGrlvTGWdo0y3D7kMIppGhaa8duw+mMGQSaVDBXOO0dhtggmzTYZReMHwpMfyqmtfWgZUNhclnlRBia6wUeMOJMlsYydOM523xTbhYVjExtWtJlvVRPnp3EkYWQuQHOCMIe4+6qenwTuL3RikFeqWWIsWDQsz22MMcvAxxGxPMof+Ex8hpPMjvol6UQxqxm1RSAZ6qRSHY42WMjKyE8hoJ51KV5Zc+6qOKbyXjNrgoXBLgsj61ZJg7G4RvWWRjrOfEHIx5Yrl0qbFpKPEBf2mVP41PdKLQIwul2wAlx5x/RY/oHH6pbwqs9Mn+ZRe5p4wfdqb7VFa004nXWqUtDN+VFkUDj3VsXowP/x0I/JMij2CRwKxzNbN6NYyOGWxP0kL/tszj6jWfTds8J8Jy5SZZ6KTNFazt4FJrKeN9KoZ7xuukKQWkhWOLRIxlmGzSOFU9leSg8zk42BrVTWM23ETcGSQjBaWXI5YxIygfVS7JYRaKyyWPTi07mnPstp/uUo6b2vhcfu033Kjs16zWfch20kvwxtvC4/d5fu0fhjbeFx+7y/dqNGaKjcg2kl+GNt4XH7vN9yl/DK28Zx/08/3Ki80VO5BtJC46U2cqPG7y6XUq+YLheywKnnH4Gm9txm2ChRxG6AUADLMoAG2N4abk0VKnjohxJBeM23dxWUe25jH2rXdLpH9Tic3uuIW+1ahigPMZ91c2tIyMMiEeag/aKn1CNhPESd3FLj9q3/9dIlipljlmvJZzEWaMSSR6QzKUJwqjfDGq2eEW55wQf4Uf3a8/wBDW3/14P8ACT7tHqBsL+J17mHxFeg4PIiqAvCYAMdRDj/lr/pSrwqEcoYx+qKplE4ZoGaM1QRw2L+7T4Uh4bF/dr9f+tTlBhl8lRWUqwyGGCDyIOxHwzWW8ZjZIJoH3a1lj0Md8xF1MRz+i2nPkalTwyH8gfFv9arfGEWJ7hEA+dMCKuSeWXc7+AH1imVyXRdT2QmpdOL/AILJGzdhN3chE/SYhVz7zX0JwiyEEMUK+rFGqD2KoUfZWU+jTgpnu+uYfN2+4PjMRhfbpUknzZa2EVaiOInF+G07KsvyGKKWinHQPJrEvSFYy8NldrdiIZSZe1EXRGZu2NYIC5PawfOtupGXPMCoayiGvYwH+lo+Rv4M+KhPsLGmF7xaTWi29wZs6tQjiDlSANPqqee/wr6HSxjByI0B8Qqg/ZXVYgOQA91UVaGbz5ttTxeQAiK4O24+TgYPh2lGaeR8O403KC498UI+2voiitG+P0oXz7s+epOE8cA/ETfsQH6ga4GbiEf9oWeI4By1uNPLtZYKQADnmRX0ZikIqrcW87UHOOz5wi4tM/qXCn2JGfsFebPilyy5Mw9ZhtGmNiR4eVb5xTo1aXP4+3hk/OKLrHsbGoe41Ur70UW2D8mllg79ORImfY+4HsIpidLfMRbVmOJGbTcUuQDiRNgTvGP4GnljcXLxo5mj7Sg46o7ZGfy6keN+jviMSuI1hnGlgrRsUfJGN0fb4MablZIFVZbe5iwAO1CxA27ympceeardCrjYiapWc72JruP72I//AJH79L11z+VB+ww/8jXFOLwMdImj1eBYA+PI717ueIIiF9QIHIKQSSdlA35knFIdcfYduZ3tHuZHYZgVI0Lyytr0ou+nbvJwdvAE1L8N4LeSRpIzQR6xkKVkJAPLVywcb47uVdLKyAEVrIyZbF1fHUN8MBFEDt2dQUeaxN+VUz0m6Rx2sQIKPI7aIl1Lgsd8tvsqjJPs2rJNvOIo0wisZbKB0k4lPaT9T8xI2guxGtQu2oKefaI7XsrjwzjVzOSFhgyqqxzI4HazgbIfCuPEmheKVZJEllk1OxyC7yY9YAb7cgByAxTzodYXDaytpcNqEYU6NAIC75MhUAZJrQ4YXQhSe7vgOI8VuIQmuCE620Lolf1sE76oxtsabcH4VNe3TaVXrmAyVJKQx406mJ7zjwycYHfi8xejya5aNrtxCiNqEcLanO2O25AC7EjCg8+dXzg3BYLVNEEaoOZI3LHxcndj5mpjWIvg7Htz8v7F4DwmO1hSGPko3PezHdmbzJ3qSpBS00slhYQUUUUEhRRRQAUUUUAFFFFABRRRQAUGiigBDXg9/spKKAKb0o/FS/77xWA9LvWX/mD7KKKAIuf1n9i/9xqW6L+v7/4GkoqrLeDfehX4lf8AfhV0PdSUVJB0FFFFSQFFFFABRRRQB//Z"/>
          <p:cNvSpPr>
            <a:spLocks noChangeAspect="1" noChangeArrowheads="1"/>
          </p:cNvSpPr>
          <p:nvPr/>
        </p:nvSpPr>
        <p:spPr bwMode="auto">
          <a:xfrm>
            <a:off x="155575" y="-738188"/>
            <a:ext cx="21145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UFhUWGB0ZFBYXGBgYFxcZHxwYGBYcFxwbHCkgGB8lJxscITEiJSkrLjUyGCAzODMvPSgvLisBCgoKDg0OGxAQGywkHyQsLy4sLCwsLCwsLy0sNCwsLCwsLCwsLCwsLCwsLCwsLCwsLCwsLCwsLCwsLCwsLCwsLP/AABEIAIEAsQMBIgACEQEDEQH/xAAcAAABBQEBAQAAAAAAAAAAAAAAAQQFBgcDAgj/xABJEAACAQMCAgYFBgoIBgMAAAABAgMABBESIQUxBhMiQVFhBzJxgZEUI0KhsdIWM1JicoKSlMHhFSQ0U5Oi0fBDc4SywtMlVIP/xAAaAQACAwEBAAAAAAAAAAAAAAAAAwECBAUG/8QAKBEAAgIBBAECBwEBAAAAAAAAAAECAxEEEiExQRNRBSJSYZGhsfAy/9oADAMBAAIRAxEAPwDcaKKKACiiigAooooAKQ0teXbHOgCM45x6CzTXcSBAfVHNnPgijdj7Kqg9JSswKWkpjP0iyLJjxEZ+wkGqnxS66+6uJtWvMhWNu4RrhVCH8nIY7cySa41z7tY4y2xR1aNBGUd0mXe79JEOP6vFLM3eGHVKp8GZhz9gNd+j3TlZ5Vhmh6h3yIsSCRGIBOnOlSGwCcY7udZ9POqDLsFB2Gogb++mny8GaMROokj+eVlIbSykAal5EHJ2yDUQ1c3LlcEz0Fahw8vwb8DXqq70J4615AXkULJHI0T6c6WK4Opc7gEEbdxyKsVdBPPJymmnhhRRRUkBRRRQAUUZpM0ALRSA0tABRRRQAUUUUAFFFFABRRRQAhqrekqRxw+bRyJRZTnGImdVlOe7sk58s1aahulnFo7W2klmXWuNIj2+cZuyE327Wcb+dQ+gTSeWZOBjYYG2MeQ8KbcRl0xtzyRpUDmzNsoHmTt76bcIutQl1BI8SkLGGZgiaVIAZ9yNzgn2U9gtWupFgjxuVMkhIxGoYN49pzg4A9prjKpqzDPQrUQnTvT7QxNu3DXVmigknd1iaE6FTqgit1nbUsxYllLggArg5ppYX1xcS9eVVbc5ijKxqiLIe3iPA7a5TGSc5PurReP8a0XBtpVISaE9QY16yaSTI1BVIKjTkHDA5591VbpSVSGC0jLag4ubgSaTpY9pUcJhV1Hmq4GAT377t6ksM487FT87fCNQ9HsSrw+30LpBTUc7lmJJdids6j2s+dWSq/0L46l5bq6qI2QmOSMbhGXuH5uMEeRqwVrXRm3buUFITS1yuGIUlRkgHA8TjapArXGOmaRTGCKJpnT8aQyqkZwCFLHm2DnSAfPFR8vpAZsrDZyl15iV1jT3MNWr3D4VmvEbqRra5LOyyMGkuSoXrBO4J6pEG6qpADHBIXB78h/0W45HPbw6nVZNIUqxAJI7OVyd84rn6i+6Ccorg1VVQk8Mvlv6Q1TPyu3eEAEmRGE0Y8mIAZfaVx571yT0mRTL/U4XlbALCQiFVB9XUSCTnmMAjbcioY8t9xyx41nSRdTIFbstBKAxXGdOQw0nwII29tRptXK6D+pGqvQRnu56Wfwbv0a6Vrct1UkZhnA1dWTqVl2y0b4GsDIzsCM8qsgNZDeuyGORCA8c0ZTu3LqjL+sHZffWurWjS3u2GX2Ybq9ksHqikorSJFooooAKKKKACiiigBDWT+mLiebm2thkkI0xUZLEkmOPAHdtIc91arNKFBJIAAJJOwAG5JrE+IX/AMtunvNJAZVjgBG/UqWIJHcXLE48MedMqp9WW0HV6qcSr3UUhZVNuCWB06mTbAyc4zj+daL0H4FH/R0XZwZsXBZdisjYKlT3FRgD35BBIqjS3rGZGQA7tGq5OWTKmSQEbIFIxvscVo3QS4zaCMntQM0RHLZTmP8AyMppGu00aYZh1kbpNLXS2o/0qHTfiN5bziNJ5JESJJNWmGN11O6bsFO2F3KgGoEEo2mRSjtk5JLCQ8yQ59Y/XUt01vHknuSgGnItjIcnQqoctgHca5CM91LAqzRAOu/J1PNXXY+zHcR7afToVbUvDwJ1ekjqE4tv7Fq9EE5E9yncyI4HmCyE/DTWpVifo/ma14lGsjAwyo0SyE76zpaNX7snSyg95IHPntStSvTlX8shdFc661CXaPVVf0g3c0Nt1sMhj0Opk0hTI6nshItQI1liuARvy2zVoqu9O7aWSxnEIVpAuoI6CRX0nUUKn8rGM86kaZ/xHoCz3cd5kXEmCZkuTpEjldK6tC6QEGldIH0Odc4OgptLJ9EzrOpeTMa6ozvsBEysdhyCkE7b1aei0gW1jBmjlOCSyHsgEkhVySQFBCjJztvUX0vc3cTx2Vz89ARJIkLZYqQQBlT630gueY351z3Obe19G1QilldkDwmWZZCkgmHZLET6OsQhwik6FUBX7RA39Xma48V4akl3ATsdLMwH0gmkpq8cEindncW0cZdZECHd3ZssWAwesLHVqGMYO4xinsHRu4nRL+NWLDKxW7YRpLdhux1erIWw6gkDAAIyaywhOdspVrCw/wAjHNQik3yd+HWpuLyCDHZU/KJiRkaYyAi58S7Kf1D4Vqi1nXQ6wvReGXqOpgKBJjMB1jaSxQRBH23Y5J2OBgVowro6Sp11JPvyY757ptoWiiitGBQUUUVIBRRRQAUhNLXKaUKMkgDzOPbQBRvSVxpWjW0jYEzjMxU+rCDhhkctZGj3P4VnfEeLRQggsNWCFRcFtWOyuBvk7Yr1cSRQXlzHr7LyloXZjpKE50KTsMMX2/OFOZ7WOTBdFbG4JH2Gupp69tb29s0Vr5eOxhZWoeCFkbDqg0uPHADBh9IE8x/Gu/Bulph66WNQ7qCk0WcYdciOQHvUHOe/Hmu/mHhxhH9XOFySY3yVyeek+svxPsqt8QlEcpATRMdkQYPWB89nb1wSWAP5y55VTUpbEprjyDbRNWsPWx9UH1RjPXSKfxzklnCnwJO59wpuvFOrnlwuqN3CgJln1KgUkKOa8gT5VJtwW6t4oVMZghACM+UaQMeWRkhAx2ycnLDlXW1tI4AdKhBzZjjJ82b+dXrasinW+v8AYBxk/seLGaSVT10XV5HIuCT8OX2/CtG6DdJ2kb5LPvIqlopP7xBgEN+euRk8iCD41nXy/UMwxyz474o2dP21Gn4Gp/ojMkMouJ4b1pQCI447aXQgI7ZLEDWx8cAAchzJXqpV7cZyyLGmjXc014hfRwxtJM6xxruzscKBy3J+FZ/0z9I/UQHFndgyHQpcdTsc6iDuwYDltVJ4J0mvLtVtO3JC0sWiS4UkkpIspUPjBbSjbEEbbadhXOysZEpZeDYpejFjcYka1t5NYB19Wp1d4Ocb/wA6o/pMabh0kElhDHGsuYXKJqyeaAxjYkYOG8yKjLniF4jSWjXDxxQHRGkSiNmhx80zOcscjA7ONwR3VXL6TqzJJrmbqYyAXlkkHWyEKmnW5AYKSfYwqOGhtUG549iM4ZaXL3Iv5IVlaN9cglAAlKjDqqgY2PI7b4r6O4HxOO6giniOUlUMvlkbg+BB2I8qw3hnS62CohDxrgKC2CoAA5kE9xHvNcuDcYuOHm3ktndkmUkwM3zLdolzvuhK4IK9+fE1Jp1dEIw3wecdn0OBXqono1xyO8gWaI89mU+sjDZlYeI/nUrmpMCFooooAKKKKACkJoJqD43xwRusEe8zgnHMRoMZd/jgDvJ8jUMDjx/jkikw2qq030ncHqoc8i+PWbvCDfxI51UeJcDj0PNfyy3JjVnZmdlRVALMEjjIUciN8nzqyMc5J9p8T7ao3pOiupfk8VpE0jMZS4BABUJoZSCRqBDk48qVucnwMxhDix4Pwq6RdMcRLhcqXcMCy6wh7XPAJwPCnn4F20anqmmhxvlZWcAc/Vl1Lgez31n/AEH4HeW99bfKoZY42L4140mQRS6SBnuTPwrUuLzRloYJGVRcPobJwDGAWlGe7UOx49urOUoy4YJ4RCcP6JXcluk6tE+tSwRlaJ9OTo3GRqIwcYG5qL6JX9p1c3yuHFyz5kjmj3ERIjiI1DaLYamxgFiTtWzRTofVZcd2CMY91R/HuBQ3kZWQAN9GVcdYh3wVJ9p2OQQSCMGm22TtjtkwVjRjo46sjG0nea1tnlEbKQHkTdezHIc6QGxqU6iAQynSamrLo3CL05DSiOabS0rGTIRIEAI9XZpHPLmBVk4b6N4InSSW4mlZNHrlAraAVwygYYEHG++AN6Z8AlLu5yCBqbP50s00nPv7HVfVS/8AmOERubZNooAwAAPAbD3UpoppxW3MkMkahCXQqBIpZN/y1HMeVZ12MK90l4hw25X5PPOrnVkJCzO+ofmxhs432II8qheE2L2bLLbKRG07xot2HUboDEV2HUljrj1acHUMjvphF0BvYbmOeP5I2hlY6AImODuFBTQvlirrxHijSK0d5YSi3P4yQPHKqgHKsVjbrNjg5AyMZq0uOFygil5G3SDF3avcRKUubZW1ROBrBAy0Ug7wfWVhtyIzvmG6PWaSSWcRAkVg1zKTuHIQ9rzy8inHgB4VMjoxKJI7mzvGZQuFWYCVJIjyQuO0y+BbJFeOg/CpIrm6Mq6AmhIkzrVFYdc4jfA1LlhjO4wB3VRWKMGkaq5NZyuWcunvRe0aJSII1mklRVZAUOM6pCdJGQFDc/Kq/wBK7VUgiZFAWGVdIHcrZQj/ADCrRxu6628KjdbddPl1jgM3vC6R+sahuk6g2s2e5CR7Rgj66dTHFeGbY6eMtJZnyn+hOgvGTaXi5OIZyI5RnYPyif49k/pDwrbVNfOE8etSuSCQcEcwe7Fb50Xv/lFpbzd8kSM36WBq+vNRRLKweQ+HXOcHB9olaKSinnQyeqQ0tMON8US1heaQ9lBnA3LH6KqO8k7AedBIy6TdIFtUGAXnkysEK7vI3l4KNsscAeNVvg3DWj1yzNruJsGZ+7YdlE/MXfHiSTRwaGVtVxdf2iX1l7ok+jEvgBnc95Jz3Yk6TOzwMjEKY316kMsDSEKrMyajsqsynTknlk4HvFP65zQq6lXUMp2IIBBHmCKUngt08kHxy6Wa+sY4nV+rMssoVgdC9WYk1Y2XJc48cHwqT4vw5biGSF9hIhXVhSVB7xqGK6WVhFCumGNI18EUKPgAKcCrSlkl8vJAJwAqNo7A7YBNoAfeUkFef6Ecf8CyPft8oiB+EhxUzxKUJFKx5LG5O+DgKScHu9tVa1tYYIpNcUzCGJGCC8uVll1CMmVRr0dXlyCQdtByKvGUn5FvCJFuHNj+w2TeJea4b7YiaecBsHiEmtIkMjgrHDq6tEVEjRV1KpwAmeQ51FXDQ4bRZ3zERCQKbq7GoOq9Xhg+n120EasjGrlvTGWdo0y3D7kMIppGhaa8duw+mMGQSaVDBXOO0dhtggmzTYZReMHwpMfyqmtfWgZUNhclnlRBia6wUeMOJMlsYydOM523xTbhYVjExtWtJlvVRPnp3EkYWQuQHOCMIe4+6qenwTuL3RikFeqWWIsWDQsz22MMcvAxxGxPMof+Ex8hpPMjvol6UQxqxm1RSAZ6qRSHY42WMjKyE8hoJ51KV5Zc+6qOKbyXjNrgoXBLgsj61ZJg7G4RvWWRjrOfEHIx5Yrl0qbFpKPEBf2mVP41PdKLQIwul2wAlx5x/RY/oHH6pbwqs9Mn+ZRe5p4wfdqb7VFa004nXWqUtDN+VFkUDj3VsXowP/x0I/JMij2CRwKxzNbN6NYyOGWxP0kL/tszj6jWfTds8J8Jy5SZZ6KTNFazt4FJrKeN9KoZ7xuukKQWkhWOLRIxlmGzSOFU9leSg8zk42BrVTWM23ETcGSQjBaWXI5YxIygfVS7JYRaKyyWPTi07mnPstp/uUo6b2vhcfu033Kjs16zWfch20kvwxtvC4/d5fu0fhjbeFx+7y/dqNGaKjcg2kl+GNt4XH7vN9yl/DK28Zx/08/3Ki80VO5BtJC46U2cqPG7y6XUq+YLheywKnnH4Gm9txm2ChRxG6AUADLMoAG2N4abk0VKnjohxJBeM23dxWUe25jH2rXdLpH9Tic3uuIW+1ahigPMZ91c2tIyMMiEeag/aKn1CNhPESd3FLj9q3/9dIlipljlmvJZzEWaMSSR6QzKUJwqjfDGq2eEW55wQf4Uf3a8/wBDW3/14P8ACT7tHqBsL+J17mHxFeg4PIiqAvCYAMdRDj/lr/pSrwqEcoYx+qKplE4ZoGaM1QRw2L+7T4Uh4bF/dr9f+tTlBhl8lRWUqwyGGCDyIOxHwzWW8ZjZIJoH3a1lj0Md8xF1MRz+i2nPkalTwyH8gfFv9arfGEWJ7hEA+dMCKuSeWXc7+AH1imVyXRdT2QmpdOL/AILJGzdhN3chE/SYhVz7zX0JwiyEEMUK+rFGqD2KoUfZWU+jTgpnu+uYfN2+4PjMRhfbpUknzZa2EVaiOInF+G07KsvyGKKWinHQPJrEvSFYy8NldrdiIZSZe1EXRGZu2NYIC5PawfOtupGXPMCoayiGvYwH+lo+Rv4M+KhPsLGmF7xaTWi29wZs6tQjiDlSANPqqee/wr6HSxjByI0B8Qqg/ZXVYgOQA91UVaGbz5ttTxeQAiK4O24+TgYPh2lGaeR8O403KC498UI+2voiitG+P0oXz7s+epOE8cA/ETfsQH6ga4GbiEf9oWeI4By1uNPLtZYKQADnmRX0ZikIqrcW87UHOOz5wi4tM/qXCn2JGfsFebPilyy5Mw9ZhtGmNiR4eVb5xTo1aXP4+3hk/OKLrHsbGoe41Ur70UW2D8mllg79ORImfY+4HsIpidLfMRbVmOJGbTcUuQDiRNgTvGP4GnljcXLxo5mj7Sg46o7ZGfy6keN+jviMSuI1hnGlgrRsUfJGN0fb4MablZIFVZbe5iwAO1CxA27ympceeardCrjYiapWc72JruP72I//AJH79L11z+VB+ww/8jXFOLwMdImj1eBYA+PI717ueIIiF9QIHIKQSSdlA35knFIdcfYduZ3tHuZHYZgVI0Lyytr0ou+nbvJwdvAE1L8N4LeSRpIzQR6xkKVkJAPLVywcb47uVdLKyAEVrIyZbF1fHUN8MBFEDt2dQUeaxN+VUz0m6Rx2sQIKPI7aIl1Lgsd8tvsqjJPs2rJNvOIo0wisZbKB0k4lPaT9T8xI2guxGtQu2oKefaI7XsrjwzjVzOSFhgyqqxzI4HazgbIfCuPEmheKVZJEllk1OxyC7yY9YAb7cgByAxTzodYXDaytpcNqEYU6NAIC75MhUAZJrQ4YXQhSe7vgOI8VuIQmuCE620Lolf1sE76oxtsabcH4VNe3TaVXrmAyVJKQx406mJ7zjwycYHfi8xejya5aNrtxCiNqEcLanO2O25AC7EjCg8+dXzg3BYLVNEEaoOZI3LHxcndj5mpjWIvg7Htz8v7F4DwmO1hSGPko3PezHdmbzJ3qSpBS00slhYQUUUUEhRRRQAUUUUAFFFFABRRRQAUGiigBDXg9/spKKAKb0o/FS/77xWA9LvWX/mD7KKKAIuf1n9i/9xqW6L+v7/4GkoqrLeDfehX4lf8AfhV0PdSUVJB0FFFFSQFFFFABRRRQB//Z"/>
          <p:cNvSpPr>
            <a:spLocks noChangeAspect="1" noChangeArrowheads="1"/>
          </p:cNvSpPr>
          <p:nvPr/>
        </p:nvSpPr>
        <p:spPr bwMode="auto">
          <a:xfrm>
            <a:off x="307975" y="-585788"/>
            <a:ext cx="21145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hQUFhUWGB0ZFBYXGBgYFxcZHxwYGBYcFxwbHCkgGB8lJxscITEiJSkrLjUyGCAzODMvPSgvLisBCgoKDg0OGxAQGywkHyQsLy4sLCwsLCwsLy0sNCwsLCwsLCwsLCwsLCwsLCwsLCwsLCwsLCwsLCwsLCwsLCwsLP/AABEIAIEAsQMBIgACEQEDEQH/xAAcAAABBQEBAQAAAAAAAAAAAAAAAQQFBgcDAgj/xABJEAACAQMCAgYFBgoIBgMAAAABAgMABBESIQUxBhMiQVFhBzJxgZEUI0KhsdIWM1JicoKSlMHhFSQ0U5Oi0fBDc4SywtMlVIP/xAAaAQACAwEBAAAAAAAAAAAAAAAAAwECBAUG/8QAKBEAAgIBBAECBwEBAAAAAAAAAAECAxEEEiExQRNRBSJSYZGhsfAy/9oADAMBAAIRAxEAPwDcaKKKACiiigAooooAKQ0teXbHOgCM45x6CzTXcSBAfVHNnPgijdj7Kqg9JSswKWkpjP0iyLJjxEZ+wkGqnxS66+6uJtWvMhWNu4RrhVCH8nIY7cySa41z7tY4y2xR1aNBGUd0mXe79JEOP6vFLM3eGHVKp8GZhz9gNd+j3TlZ5Vhmh6h3yIsSCRGIBOnOlSGwCcY7udZ9POqDLsFB2Gogb++mny8GaMROokj+eVlIbSykAal5EHJ2yDUQ1c3LlcEz0Fahw8vwb8DXqq70J4615AXkULJHI0T6c6WK4Opc7gEEbdxyKsVdBPPJymmnhhRRRUkBRRRQAUUZpM0ALRSA0tABRRRQAUUUUAFFFFABRRRQAhqrekqRxw+bRyJRZTnGImdVlOe7sk58s1aahulnFo7W2klmXWuNIj2+cZuyE327Wcb+dQ+gTSeWZOBjYYG2MeQ8KbcRl0xtzyRpUDmzNsoHmTt76bcIutQl1BI8SkLGGZgiaVIAZ9yNzgn2U9gtWupFgjxuVMkhIxGoYN49pzg4A9prjKpqzDPQrUQnTvT7QxNu3DXVmigknd1iaE6FTqgit1nbUsxYllLggArg5ppYX1xcS9eVVbc5ijKxqiLIe3iPA7a5TGSc5PurReP8a0XBtpVISaE9QY16yaSTI1BVIKjTkHDA5591VbpSVSGC0jLag4ubgSaTpY9pUcJhV1Hmq4GAT377t6ksM487FT87fCNQ9HsSrw+30LpBTUc7lmJJdids6j2s+dWSq/0L46l5bq6qI2QmOSMbhGXuH5uMEeRqwVrXRm3buUFITS1yuGIUlRkgHA8TjapArXGOmaRTGCKJpnT8aQyqkZwCFLHm2DnSAfPFR8vpAZsrDZyl15iV1jT3MNWr3D4VmvEbqRra5LOyyMGkuSoXrBO4J6pEG6qpADHBIXB78h/0W45HPbw6nVZNIUqxAJI7OVyd84rn6i+6Ccorg1VVQk8Mvlv6Q1TPyu3eEAEmRGE0Y8mIAZfaVx571yT0mRTL/U4XlbALCQiFVB9XUSCTnmMAjbcioY8t9xyx41nSRdTIFbstBKAxXGdOQw0nwII29tRptXK6D+pGqvQRnu56Wfwbv0a6Vrct1UkZhnA1dWTqVl2y0b4GsDIzsCM8qsgNZDeuyGORCA8c0ZTu3LqjL+sHZffWurWjS3u2GX2Ybq9ksHqikorSJFooooAKKKKACiiigBDWT+mLiebm2thkkI0xUZLEkmOPAHdtIc91arNKFBJIAAJJOwAG5JrE+IX/AMtunvNJAZVjgBG/UqWIJHcXLE48MedMqp9WW0HV6qcSr3UUhZVNuCWB06mTbAyc4zj+daL0H4FH/R0XZwZsXBZdisjYKlT3FRgD35BBIqjS3rGZGQA7tGq5OWTKmSQEbIFIxvscVo3QS4zaCMntQM0RHLZTmP8AyMppGu00aYZh1kbpNLXS2o/0qHTfiN5bziNJ5JESJJNWmGN11O6bsFO2F3KgGoEEo2mRSjtk5JLCQ8yQ59Y/XUt01vHknuSgGnItjIcnQqoctgHca5CM91LAqzRAOu/J1PNXXY+zHcR7afToVbUvDwJ1ekjqE4tv7Fq9EE5E9yncyI4HmCyE/DTWpVifo/ma14lGsjAwyo0SyE76zpaNX7snSyg95IHPntStSvTlX8shdFc661CXaPVVf0g3c0Nt1sMhj0Opk0hTI6nshItQI1liuARvy2zVoqu9O7aWSxnEIVpAuoI6CRX0nUUKn8rGM86kaZ/xHoCz3cd5kXEmCZkuTpEjldK6tC6QEGldIH0Odc4OgptLJ9EzrOpeTMa6ozvsBEysdhyCkE7b1aei0gW1jBmjlOCSyHsgEkhVySQFBCjJztvUX0vc3cTx2Vz89ARJIkLZYqQQBlT630gueY351z3Obe19G1QilldkDwmWZZCkgmHZLET6OsQhwik6FUBX7RA39Xma48V4akl3ATsdLMwH0gmkpq8cEindncW0cZdZECHd3ZssWAwesLHVqGMYO4xinsHRu4nRL+NWLDKxW7YRpLdhux1erIWw6gkDAAIyaywhOdspVrCw/wAjHNQik3yd+HWpuLyCDHZU/KJiRkaYyAi58S7Kf1D4Vqi1nXQ6wvReGXqOpgKBJjMB1jaSxQRBH23Y5J2OBgVowro6Sp11JPvyY757ptoWiiitGBQUUUVIBRRRQAUhNLXKaUKMkgDzOPbQBRvSVxpWjW0jYEzjMxU+rCDhhkctZGj3P4VnfEeLRQggsNWCFRcFtWOyuBvk7Yr1cSRQXlzHr7LyloXZjpKE50KTsMMX2/OFOZ7WOTBdFbG4JH2Gupp69tb29s0Vr5eOxhZWoeCFkbDqg0uPHADBh9IE8x/Gu/Bulph66WNQ7qCk0WcYdciOQHvUHOe/Hmu/mHhxhH9XOFySY3yVyeek+svxPsqt8QlEcpATRMdkQYPWB89nb1wSWAP5y55VTUpbEprjyDbRNWsPWx9UH1RjPXSKfxzklnCnwJO59wpuvFOrnlwuqN3CgJln1KgUkKOa8gT5VJtwW6t4oVMZghACM+UaQMeWRkhAx2ycnLDlXW1tI4AdKhBzZjjJ82b+dXrasinW+v8AYBxk/seLGaSVT10XV5HIuCT8OX2/CtG6DdJ2kb5LPvIqlopP7xBgEN+euRk8iCD41nXy/UMwxyz474o2dP21Gn4Gp/ojMkMouJ4b1pQCI447aXQgI7ZLEDWx8cAAchzJXqpV7cZyyLGmjXc014hfRwxtJM6xxruzscKBy3J+FZ/0z9I/UQHFndgyHQpcdTsc6iDuwYDltVJ4J0mvLtVtO3JC0sWiS4UkkpIspUPjBbSjbEEbbadhXOysZEpZeDYpejFjcYka1t5NYB19Wp1d4Ocb/wA6o/pMabh0kElhDHGsuYXKJqyeaAxjYkYOG8yKjLniF4jSWjXDxxQHRGkSiNmhx80zOcscjA7ONwR3VXL6TqzJJrmbqYyAXlkkHWyEKmnW5AYKSfYwqOGhtUG549iM4ZaXL3Iv5IVlaN9cglAAlKjDqqgY2PI7b4r6O4HxOO6giniOUlUMvlkbg+BB2I8qw3hnS62CohDxrgKC2CoAA5kE9xHvNcuDcYuOHm3ktndkmUkwM3zLdolzvuhK4IK9+fE1Jp1dEIw3wecdn0OBXqono1xyO8gWaI89mU+sjDZlYeI/nUrmpMCFooooAKKKKACkJoJqD43xwRusEe8zgnHMRoMZd/jgDvJ8jUMDjx/jkikw2qq030ncHqoc8i+PWbvCDfxI51UeJcDj0PNfyy3JjVnZmdlRVALMEjjIUciN8nzqyMc5J9p8T7ao3pOiupfk8VpE0jMZS4BABUJoZSCRqBDk48qVucnwMxhDix4Pwq6RdMcRLhcqXcMCy6wh7XPAJwPCnn4F20anqmmhxvlZWcAc/Vl1Lgez31n/AEH4HeW99bfKoZY42L4140mQRS6SBnuTPwrUuLzRloYJGVRcPobJwDGAWlGe7UOx49urOUoy4YJ4RCcP6JXcluk6tE+tSwRlaJ9OTo3GRqIwcYG5qL6JX9p1c3yuHFyz5kjmj3ERIjiI1DaLYamxgFiTtWzRTofVZcd2CMY91R/HuBQ3kZWQAN9GVcdYh3wVJ9p2OQQSCMGm22TtjtkwVjRjo46sjG0nea1tnlEbKQHkTdezHIc6QGxqU6iAQynSamrLo3CL05DSiOabS0rGTIRIEAI9XZpHPLmBVk4b6N4InSSW4mlZNHrlAraAVwygYYEHG++AN6Z8AlLu5yCBqbP50s00nPv7HVfVS/8AmOERubZNooAwAAPAbD3UpoppxW3MkMkahCXQqBIpZN/y1HMeVZ12MK90l4hw25X5PPOrnVkJCzO+ofmxhs432II8qheE2L2bLLbKRG07xot2HUboDEV2HUljrj1acHUMjvphF0BvYbmOeP5I2hlY6AImODuFBTQvlirrxHijSK0d5YSi3P4yQPHKqgHKsVjbrNjg5AyMZq0uOFygil5G3SDF3avcRKUubZW1ROBrBAy0Ug7wfWVhtyIzvmG6PWaSSWcRAkVg1zKTuHIQ9rzy8inHgB4VMjoxKJI7mzvGZQuFWYCVJIjyQuO0y+BbJFeOg/CpIrm6Mq6AmhIkzrVFYdc4jfA1LlhjO4wB3VRWKMGkaq5NZyuWcunvRe0aJSII1mklRVZAUOM6pCdJGQFDc/Kq/wBK7VUgiZFAWGVdIHcrZQj/ADCrRxu6628KjdbddPl1jgM3vC6R+sahuk6g2s2e5CR7Rgj66dTHFeGbY6eMtJZnyn+hOgvGTaXi5OIZyI5RnYPyif49k/pDwrbVNfOE8etSuSCQcEcwe7Fb50Xv/lFpbzd8kSM36WBq+vNRRLKweQ+HXOcHB9olaKSinnQyeqQ0tMON8US1heaQ9lBnA3LH6KqO8k7AedBIy6TdIFtUGAXnkysEK7vI3l4KNsscAeNVvg3DWj1yzNruJsGZ+7YdlE/MXfHiSTRwaGVtVxdf2iX1l7ok+jEvgBnc95Jz3Yk6TOzwMjEKY316kMsDSEKrMyajsqsynTknlk4HvFP65zQq6lXUMp2IIBBHmCKUngt08kHxy6Wa+sY4nV+rMssoVgdC9WYk1Y2XJc48cHwqT4vw5biGSF9hIhXVhSVB7xqGK6WVhFCumGNI18EUKPgAKcCrSlkl8vJAJwAqNo7A7YBNoAfeUkFef6Ecf8CyPft8oiB+EhxUzxKUJFKx5LG5O+DgKScHu9tVa1tYYIpNcUzCGJGCC8uVll1CMmVRr0dXlyCQdtByKvGUn5FvCJFuHNj+w2TeJea4b7YiaecBsHiEmtIkMjgrHDq6tEVEjRV1KpwAmeQ51FXDQ4bRZ3zERCQKbq7GoOq9Xhg+n120EasjGrlvTGWdo0y3D7kMIppGhaa8duw+mMGQSaVDBXOO0dhtggmzTYZReMHwpMfyqmtfWgZUNhclnlRBia6wUeMOJMlsYydOM523xTbhYVjExtWtJlvVRPnp3EkYWQuQHOCMIe4+6qenwTuL3RikFeqWWIsWDQsz22MMcvAxxGxPMof+Ex8hpPMjvol6UQxqxm1RSAZ6qRSHY42WMjKyE8hoJ51KV5Zc+6qOKbyXjNrgoXBLgsj61ZJg7G4RvWWRjrOfEHIx5Yrl0qbFpKPEBf2mVP41PdKLQIwul2wAlx5x/RY/oHH6pbwqs9Mn+ZRe5p4wfdqb7VFa004nXWqUtDN+VFkUDj3VsXowP/x0I/JMij2CRwKxzNbN6NYyOGWxP0kL/tszj6jWfTds8J8Jy5SZZ6KTNFazt4FJrKeN9KoZ7xuukKQWkhWOLRIxlmGzSOFU9leSg8zk42BrVTWM23ETcGSQjBaWXI5YxIygfVS7JYRaKyyWPTi07mnPstp/uUo6b2vhcfu033Kjs16zWfch20kvwxtvC4/d5fu0fhjbeFx+7y/dqNGaKjcg2kl+GNt4XH7vN9yl/DK28Zx/08/3Ki80VO5BtJC46U2cqPG7y6XUq+YLheywKnnH4Gm9txm2ChRxG6AUADLMoAG2N4abk0VKnjohxJBeM23dxWUe25jH2rXdLpH9Tic3uuIW+1ahigPMZ91c2tIyMMiEeag/aKn1CNhPESd3FLj9q3/9dIlipljlmvJZzEWaMSSR6QzKUJwqjfDGq2eEW55wQf4Uf3a8/wBDW3/14P8ACT7tHqBsL+J17mHxFeg4PIiqAvCYAMdRDj/lr/pSrwqEcoYx+qKplE4ZoGaM1QRw2L+7T4Uh4bF/dr9f+tTlBhl8lRWUqwyGGCDyIOxHwzWW8ZjZIJoH3a1lj0Md8xF1MRz+i2nPkalTwyH8gfFv9arfGEWJ7hEA+dMCKuSeWXc7+AH1imVyXRdT2QmpdOL/AILJGzdhN3chE/SYhVz7zX0JwiyEEMUK+rFGqD2KoUfZWU+jTgpnu+uYfN2+4PjMRhfbpUknzZa2EVaiOInF+G07KsvyGKKWinHQPJrEvSFYy8NldrdiIZSZe1EXRGZu2NYIC5PawfOtupGXPMCoayiGvYwH+lo+Rv4M+KhPsLGmF7xaTWi29wZs6tQjiDlSANPqqee/wr6HSxjByI0B8Qqg/ZXVYgOQA91UVaGbz5ttTxeQAiK4O24+TgYPh2lGaeR8O403KC498UI+2voiitG+P0oXz7s+epOE8cA/ETfsQH6ga4GbiEf9oWeI4By1uNPLtZYKQADnmRX0ZikIqrcW87UHOOz5wi4tM/qXCn2JGfsFebPilyy5Mw9ZhtGmNiR4eVb5xTo1aXP4+3hk/OKLrHsbGoe41Ur70UW2D8mllg79ORImfY+4HsIpidLfMRbVmOJGbTcUuQDiRNgTvGP4GnljcXLxo5mj7Sg46o7ZGfy6keN+jviMSuI1hnGlgrRsUfJGN0fb4MablZIFVZbe5iwAO1CxA27ympceeardCrjYiapWc72JruP72I//AJH79L11z+VB+ww/8jXFOLwMdImj1eBYA+PI717ueIIiF9QIHIKQSSdlA35knFIdcfYduZ3tHuZHYZgVI0Lyytr0ou+nbvJwdvAE1L8N4LeSRpIzQR6xkKVkJAPLVywcb47uVdLKyAEVrIyZbF1fHUN8MBFEDt2dQUeaxN+VUz0m6Rx2sQIKPI7aIl1Lgsd8tvsqjJPs2rJNvOIo0wisZbKB0k4lPaT9T8xI2guxGtQu2oKefaI7XsrjwzjVzOSFhgyqqxzI4HazgbIfCuPEmheKVZJEllk1OxyC7yY9YAb7cgByAxTzodYXDaytpcNqEYU6NAIC75MhUAZJrQ4YXQhSe7vgOI8VuIQmuCE620Lolf1sE76oxtsabcH4VNe3TaVXrmAyVJKQx406mJ7zjwycYHfi8xejya5aNrtxCiNqEcLanO2O25AC7EjCg8+dXzg3BYLVNEEaoOZI3LHxcndj5mpjWIvg7Htz8v7F4DwmO1hSGPko3PezHdmbzJ3qSpBS00slhYQUUUUEhRRRQAUUUUAFFFFABRRRQAUGiigBDXg9/spKKAKb0o/FS/77xWA9LvWX/mD7KKKAIuf1n9i/9xqW6L+v7/4GkoqrLeDfehX4lf8AfhV0PdSUVJB0FFFFSQFFFFABRRRQB//Z"/>
          <p:cNvSpPr>
            <a:spLocks noChangeAspect="1" noChangeArrowheads="1"/>
          </p:cNvSpPr>
          <p:nvPr/>
        </p:nvSpPr>
        <p:spPr bwMode="auto">
          <a:xfrm>
            <a:off x="460375" y="-433388"/>
            <a:ext cx="21145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counselor studen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Steps checkmark black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3600108" cy="23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90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729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chemeClr val="tx2"/>
                </a:solidFill>
              </a:rPr>
              <a:t>Frequently Asked Questions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31" y="1524000"/>
            <a:ext cx="799366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/>
              <a:t>Should I include payment with my registration?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/>
              <a:t>If my high school doesn’t have school, but the college/tech school does, </a:t>
            </a:r>
          </a:p>
          <a:p>
            <a:pPr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sz="2000" dirty="0"/>
              <a:t> </a:t>
            </a:r>
            <a:r>
              <a:rPr lang="en-US" sz="2000" dirty="0" smtClean="0"/>
              <a:t>    do I need to participate, even if it’s an online class?</a:t>
            </a: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/>
              <a:t>If I don’t pay the bill, am I dropped from the class?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/>
              <a:t>What if I register for a class and change my mind?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/>
              <a:t>If I drop a class before the drop/add date, will I receive a refund?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If I withdraw from a class, will this affect my future financial aid?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/>
              <a:t>Is there a limit on the dual credit courses I can take?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/>
              <a:t>If I withdraw from a class, will this affect my future financial aid?</a:t>
            </a:r>
          </a:p>
          <a:p>
            <a:pPr>
              <a:buClr>
                <a:schemeClr val="accent1">
                  <a:lumMod val="75000"/>
                </a:schemeClr>
              </a:buClr>
              <a:buSzPct val="110000"/>
            </a:pPr>
            <a:endParaRPr lang="en-US" sz="20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73352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ny Questions Colorful Comments Symbol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257800" cy="27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bl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3733800" cy="24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3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Requirements to </a:t>
            </a:r>
            <a:r>
              <a:rPr lang="en-US" b="1" u="sng" dirty="0"/>
              <a:t>E</a:t>
            </a:r>
            <a:r>
              <a:rPr lang="en-US" b="1" u="sng" dirty="0" smtClean="0"/>
              <a:t>nroll in Dual Credit Courses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946500"/>
            <a:ext cx="4114800" cy="4940808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Seniors:</a:t>
            </a:r>
            <a:r>
              <a:rPr lang="en-US" b="1" dirty="0" smtClean="0"/>
              <a:t>  </a:t>
            </a:r>
          </a:p>
          <a:p>
            <a:pPr lvl="1"/>
            <a:r>
              <a:rPr lang="en-US" sz="2200" dirty="0" smtClean="0"/>
              <a:t>Rank in upper ½ of class, </a:t>
            </a:r>
            <a:r>
              <a:rPr lang="en-US" sz="2200" b="1" i="1" dirty="0" smtClean="0">
                <a:solidFill>
                  <a:srgbClr val="0000CC"/>
                </a:solidFill>
              </a:rPr>
              <a:t>or</a:t>
            </a:r>
          </a:p>
          <a:p>
            <a:pPr lvl="1"/>
            <a:r>
              <a:rPr lang="en-US" sz="2200" dirty="0" smtClean="0"/>
              <a:t>Obtain an ACT score of 21, </a:t>
            </a:r>
            <a:r>
              <a:rPr lang="en-US" sz="2200" b="1" i="1" dirty="0" smtClean="0">
                <a:solidFill>
                  <a:srgbClr val="0000CC"/>
                </a:solidFill>
              </a:rPr>
              <a:t>or</a:t>
            </a:r>
          </a:p>
          <a:p>
            <a:pPr lvl="1"/>
            <a:r>
              <a:rPr lang="en-US" sz="2200" dirty="0" smtClean="0"/>
              <a:t>Earn a cumulative GPA of 3.25 or higher</a:t>
            </a:r>
          </a:p>
          <a:p>
            <a:pPr lvl="1"/>
            <a:endParaRPr lang="en-US" sz="2200" dirty="0" smtClean="0"/>
          </a:p>
          <a:p>
            <a:r>
              <a:rPr lang="en-US" b="1" u="sng" dirty="0" smtClean="0"/>
              <a:t>Juniors</a:t>
            </a:r>
          </a:p>
          <a:p>
            <a:pPr lvl="1"/>
            <a:r>
              <a:rPr lang="en-US" sz="2200" dirty="0" smtClean="0"/>
              <a:t>Rank in upper 1/3 of class, </a:t>
            </a:r>
            <a:r>
              <a:rPr lang="en-US" sz="2200" b="1" i="1" dirty="0" smtClean="0">
                <a:solidFill>
                  <a:srgbClr val="0000CC"/>
                </a:solidFill>
              </a:rPr>
              <a:t>or</a:t>
            </a:r>
          </a:p>
          <a:p>
            <a:pPr lvl="1"/>
            <a:r>
              <a:rPr lang="en-US" sz="2200" dirty="0" smtClean="0"/>
              <a:t>Obtain an ACT score of 24, </a:t>
            </a:r>
            <a:r>
              <a:rPr lang="en-US" sz="2200" b="1" i="1" dirty="0" smtClean="0">
                <a:solidFill>
                  <a:srgbClr val="0000CC"/>
                </a:solidFill>
              </a:rPr>
              <a:t>or</a:t>
            </a:r>
          </a:p>
          <a:p>
            <a:pPr lvl="1"/>
            <a:r>
              <a:rPr lang="en-US" sz="2200" dirty="0" smtClean="0"/>
              <a:t>Earn a cumulative GPA of 3.5 </a:t>
            </a:r>
            <a:r>
              <a:rPr lang="en-US" sz="2200" b="1" i="1" dirty="0" smtClean="0">
                <a:solidFill>
                  <a:srgbClr val="0000CC"/>
                </a:solidFill>
              </a:rPr>
              <a:t>or</a:t>
            </a:r>
            <a:r>
              <a:rPr lang="en-US" sz="2200" dirty="0" smtClean="0"/>
              <a:t> higher</a:t>
            </a:r>
          </a:p>
        </p:txBody>
      </p:sp>
      <p:pic>
        <p:nvPicPr>
          <p:cNvPr id="1028" name="Picture 4" descr="what you n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6670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883"/>
            <a:ext cx="7620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Cost of Dual Credit Courses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67" y="987669"/>
            <a:ext cx="3657600" cy="5493908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$48.33 per credit </a:t>
            </a:r>
            <a:r>
              <a:rPr lang="en-US" sz="1800" b="1" i="1" dirty="0" smtClean="0"/>
              <a:t>2020-2021 plus book fees</a:t>
            </a:r>
            <a:endParaRPr lang="en-US" sz="1800" b="1" i="1" dirty="0" smtClean="0"/>
          </a:p>
          <a:p>
            <a:pPr marL="114300" indent="0"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   </a:t>
            </a:r>
            <a:r>
              <a:rPr lang="en-US" sz="1800" b="1" i="1" dirty="0" smtClean="0">
                <a:solidFill>
                  <a:srgbClr val="FF0000"/>
                </a:solidFill>
              </a:rPr>
              <a:t>(typically 3 credit classes)</a:t>
            </a:r>
            <a:endParaRPr lang="en-US" sz="500" i="1" dirty="0" smtClean="0"/>
          </a:p>
          <a:p>
            <a:r>
              <a:rPr lang="en-US" sz="1800" dirty="0" smtClean="0"/>
              <a:t>Students are responsible for the cost per credit AND any required textbooks or related material.</a:t>
            </a:r>
          </a:p>
          <a:p>
            <a:pPr marL="114300" indent="0">
              <a:buNone/>
            </a:pPr>
            <a:endParaRPr lang="en-US" sz="500" dirty="0" smtClean="0"/>
          </a:p>
          <a:p>
            <a:r>
              <a:rPr lang="en-US" sz="1800" dirty="0" smtClean="0"/>
              <a:t>In comparison, college students are paying approximately $200 per credit at technical schools and $300 per credit at state public universities.</a:t>
            </a:r>
          </a:p>
          <a:p>
            <a:endParaRPr lang="en-US" sz="500" dirty="0"/>
          </a:p>
          <a:p>
            <a:r>
              <a:rPr lang="en-US" sz="1800" dirty="0" smtClean="0"/>
              <a:t>Students are billed directly from the college/technical institute from which credit was registered.  Depending on the institution, some bills may be issued electronically or by mail. </a:t>
            </a:r>
            <a:r>
              <a:rPr lang="en-US" sz="1800" b="1" i="1" dirty="0" smtClean="0">
                <a:solidFill>
                  <a:srgbClr val="FFC000"/>
                </a:solidFill>
              </a:rPr>
              <a:t>Billing does NOT occur through </a:t>
            </a:r>
            <a:r>
              <a:rPr lang="en-US" sz="1800" b="1" i="1" dirty="0" smtClean="0">
                <a:solidFill>
                  <a:srgbClr val="FFC000"/>
                </a:solidFill>
              </a:rPr>
              <a:t>VH</a:t>
            </a:r>
            <a:r>
              <a:rPr lang="en-US" sz="1800" b="1" i="1" dirty="0" smtClean="0">
                <a:solidFill>
                  <a:srgbClr val="FFC000"/>
                </a:solidFill>
              </a:rPr>
              <a:t>HS</a:t>
            </a:r>
            <a:r>
              <a:rPr lang="en-US" sz="1800" b="1" i="1" dirty="0" smtClean="0">
                <a:solidFill>
                  <a:srgbClr val="FFC000"/>
                </a:solidFill>
              </a:rPr>
              <a:t>.</a:t>
            </a:r>
            <a:endParaRPr lang="en-US" sz="1800" b="1" i="1" dirty="0">
              <a:solidFill>
                <a:srgbClr val="FFC000"/>
              </a:solidFill>
            </a:endParaRPr>
          </a:p>
        </p:txBody>
      </p:sp>
      <p:sp>
        <p:nvSpPr>
          <p:cNvPr id="5" name="AutoShape 2" descr="data:image/jpeg;base64,/9j/4AAQSkZJRgABAQAAAQABAAD/2wCEAAkGBxQSEBAQEhISFBUQDxQQFBUVFBUPDxAPFBUWFhQUFBQYHCggGBolHhQUITEhJSkrLi4uFx8zODMsNygtLisBCgoKDg0OGxAQGywlICQsLjAsLCwsLCwsLCwsLCwsLCwsLCwsLCwsLCwsLCwsLCwsLCwsLCwsLCwsLCwsLCwsLP/AABEIAKABGwMBEQACEQEDEQH/xAAbAAEAAQUBAAAAAAAAAAAAAAAABgEDBAUHAv/EAEEQAAIBAgIHAwcKBAcBAAAAAAABAgMRBAUGEhMhMVFxQWGRIlKBkqHB0RYjMkJicnOxsuEVJDRjFDNDgqLw8cL/xAAbAQEAAgMBAQAAAAAAAAAAAAAABQYBAwQCB//EADURAAIBAwEFBgMIAwEBAAAAAAABAgMEETEFEiFBURMVYXGRsTOBoRQiIzJScsHRNELw8eH/2gAMAwEAAhEDEQA/AO4gAAo2AavOswdKClHzrPt3Wb9xyXtd0YKS6nVZ0I1puL6GVga+tThJ8ZQTfVo30pOVOMnzRoqxUZuK5GUmbDwVAAAAAAAAAAPOsANdADXQA1wBrAFUwCoAAAAAABS4BRzAPDrrmvE87y6md19CsayfBp9N5lNPQNNHpTRkwVuAVAAAAAAAAAYBh4/HRpxvJ8eC7W+41Vq0aUd6Rto0pVZYiR7F5/Lp3Le/EiKu0pcuBK0tnx5msr5k5c31d/YcNS7lPX3O2FpGP/hcoZtKKS8pW3bpXXgz1C9nFY4+p4nZxl09Da4LP3u1vKXb2SXxJCjtL9XH3OKts9cuBIcPXUoqUXdPfclozUlvLQiZRlF4kuJePRgAAAAAAw8wxqpxcn0S7W+RqrVo0o70jZSpOrLdiRWrnc7ttve+Cdku4gZbQnnX0JyNjDGh5/jcucvWPPeE+r9T19gh4ehT+Ny5y9Yd4T6v1H2CHh6D+Ny5y9Yd4T6v1M/YIeHoUnnU7bpST6mJX9Rrg2FYwT4pE1oSukWZFdZdBgAAAo2AYWMzGMOL38lxNFW4hS/Nr0N1KhOppp1NJi8/fZaPTypeJGVdpPlwJKls9c+Jq62ayfN9Xu8DgneSl/6d0LSKRY/x0uUTV9okbewiFj5co+AVxLoYdvEy6GcyXa16dZeDOiF9OPNmipZRlyRtsHn17ayT71ua9BJUdo5/MiPq7Px+U3eGxUZq8Xf3dSRhUjNZiyPnTlB4ki+mezwVAAAAAB4qMAgea451Ks3fcnqx7orcVe8uHUqt8lwRZrS3VOml82a/3/mcaWWdb4IysTgJ04qUrb3a17s669lUow354OWjd06s3CJ5rYOcYqbXktJ3W+1+Z4q2lSnBTej5nundU6k3BarkWFK28508M3tZWCRaK4x606d91tZdz4P3eBNbLrPMqfzIfadFYU/kStE0QxUAAAAx8ViFCLlJ2SPM5qCcpaHqEHOW7HUhWa5i6krvd2RXmr4lbu7mVWWX8kWK1tlSjj1ZrbnAdwuALgC4AuZQOj4Xguhc1oU56mQZMAA8yYBoM3zm14wfDc5cbdy7yNur7cbjD5skrWy3/vT+SIxWxTlfjv8AF9SCqVXIm4UVEsXNJtFwBcAXAFwApGU8GGsmbg8wlF3vZ8+fXmdVG5lCWUzmrW0Zxw0S3K80VRWdlJLhz70T9tdRqrHMgbm1lR48jaJnWcpUAAAAs1wDmsk02nxTafVFMcWuD5Fyi8pNHqjLenw3pp8mjMODyeZptYNxmOJVWmluTvfjue5krc3Kr0lF6kXbWzoVXJaGyw+pUoxpyla8FF9jvZcLnfTlSqUVTk+STOGpGrTrOpFc2y18nafOfivgau6qPV+v/wANvetbov8AvmZuWZJGlPXi5Xs1vatv9BuoWNOjLejk0176pWhuySN3FHacRUAAFurUsm27JK/cYbS4sJZeEQzO802j3fRT8lec+bIC9u+0eFoiwWdp2ay9TSuRGPiSWBcxgyLjAFxgC4wBcA6TheC6FzWhTXqZBkwUbAI/pFmmrelF72ryfmx+LI2/utxdnHV6+BI2Frvvflpy8SJVal+hX5SyWCMcHi55PWBcYAuMAXGALjAFxgC4wBcAv4XEOLTTs07p8mbqdRxeUzTUpKSwycZPmCqwvwkt0l38+hZbW4VaGea1K3dW7ozxyehskdJzAAAHiotwBD8/yaWs6lNXT3yiuKfNcyFvrCTk6lPnqibsb6KiqdT1I/chsccEyuKCYBehi5Ltv3M2KrJGuVGLM/B5xKPbb2xfoOujeyho/wCjkrWUZ6//AElGVZpGrdcJJXt2Nc0yatrqNZY5kJc2sqLzyNqjqOUqAeJyAInpBm2teEX5K4vznyXcQt9d733I6c/Em7Gz3fvy15eBHZzu7kO22yYSSR5uYM4FwMC4GBcDAuBgXAOl4Tguhc0Ux6mQDBh5li1Spym+EVw5vsRqrVVTg5vkbaNJ1ZqC5nPsRXcm3Le5PWfUqtSo5PL1Za6dNRWFoizc1mwXAwLgYPdGnKbUYptvsX/dx7hTlOW7FZZ4qThTjvSeEbSlo9Vau3GPpbZIQ2VVerSI6e1aK0TZbxGRVYq6tLo9/tPNTZlaKysM909pUZvDyjWsjmsEisMpcDAuBgXAwbDJ8fsqkZdjajL7r7fRxOyzuHSqJ8uZx3dv2tNrnqvMn9KV0Wcq5cAABbq1VFXk0lze5GHJRWWZjFyeEjEniqb+vHxR47WHVHvsan6X6GBisNRq/S1G33pS9hqqQoVeEsM3U6lxR4xykaDO8ojRipxct8rWe/s5+gir6xp0Y78GyXsL2daThJLQwa2AnGCm1eLSd1vsnzOSpZ1YQU8cDrp3lKc3DPHOOJi3OU6jLyzEuFak+U0v9smk17TptqrhVi11Oa5pKdKSfT2Oj0nuLUVIrJgEb0iza16UH9+Xmrku8jL673U6cfmSlhabzVSXyIlUqXIGTyWCMcHm55PQW/8ALvuZSb0MNpaiSs2nxTs+pmUXF4Yi00mhc8mRcAXAF+HUygzpuE4LoXFaFKepfZkwRHTDGb4Ul9+X5L3kPtWr+Wn8ya2TRzvVH5L+SMtkITmBcAXAKwV2kuLaSXNs9KLbSWpiTSWWTnJsrVKCX1nvk+1stFtbRoQwteZVLq5lXnl6LRG2VJHScpSdEAjOk2V+S6sVvivKt9aPP0EXtK1Uo9rHVa+KJXZl04S7KWj08GRW5AFhK3AFwCqZlGGuBOdF8ZtKEb8YPUfo4exosthV7Sis6rgVfaFLs67xo+JuztOIAGtzui50akFxcXbqt6/I03EN+lKPgb7aoqdWMn1IBHHTtx9hWFWmWvsIMu4fGy14SvvhJSXZe3Ye6daW8n0PFShHca6rBu8+xKrUYqPHXTs+K3MlL6rGtSW7rkibCjKhWe9pguVMZFYdRW+WyUbcna282u4hGhuri8afI1K2nK4cuWc/UirK+WNF/L6bnVpxXbOPgndm23hv1YpdTTczUKUm+h0uk7IthTjT5/m2zWpH6cl6i5s4ry67JbsdfY77K07Z70vy+5CK1W7/AO73zK7OWSywhgt3PBsFwCS5DlDS2s1ve+K81c+pO7Ps9xdpPXkV/aN7vfhQfDm+vgR/F/5lT8Sf6mQ9b4kvN+5N0PhR8l7Fq5rNouALgBMGGdQwnBdEXBaFJepdqPcZMHOs8xGviKr5S1V0RWb2pv1penoWuxp7lCK+fqa+5xnaLmQLgG20Yoa9dPsgtb08Ed+zae/Wz0I3alTcoY6sn1KO4sRWS4AADGxVO6ae+6t6DDWVgynh5RzXFUtSpOHmya9C4FTrQ3Kjj4lyoz34KXVFq5rNouALmASPQ7E2qVIeclL0r/0l9lVMSlHqQu16f3Iz6cCaRJsgSoBbqwugCD6Q5LKEpVKavF72lvcX227iDvbFxfaQ05+BYdn38ZR7Oo8NaPqaFMiiYwXP8RK1tZ+J635dTx2cc5wJV5Pc5N+kOcnqwqcVxSPEU20km2+CW9swk3wR6bSWWS7RnJ3T+dqfSasl5q7+8nrGzdL789fYrm0b1VfuQ/KufU2ub5kqMOcpbor39EdVzcKjHPPkclrbSrzxy5kDxeJcpNt3bd2+bK5VqObeS00aSgkkY9zSbsC4BING8n12qs/op+SvOfN9xLWFnn8WenL+yF2lfbv4UNefh4EwdOyJsgDmuNfztX8Wf6mVKt8SXm/dl0ofCj5L2LNzWbcC4GBcDAuBg6lheC6IuJR3qVxMrJvkmw3wCWWctnU1m5ec231e8p7lvNy6l3jDdSXQpcwZwLgYFwMEo0Jh/my74x9jb9xM7JjwlLyILbMuMI+ZMUTBBlQAAeKi3AHPNJYauJn9pRl4reVzaMcV2+patmPeto+GV9TV3OE78C4GBcDBs9G6uriaXfePsb9yO3Z8sXEfHK+hw7Shm2l4Yf1OiU3uLIVQ9gAAtVKVwDVYzIqU23KCu+1bn4o56lrSqcZROqle16X5ZfyRvSDJ4UaalG6bnbe78U/gRl7aU6NPeh16kvs++q16jjPGnTBnZdo7SnCE5JvWipPymldruOmjs+g4Rk1qupyV9p14zlGOODN5g8qp0/owS70t/idtOjTp/ljgj6txUq/nlk95hi40YOT6JLc5S5IVqsaUd6QoUZVp7kf/AAgOZY6VSbk3vfHlFckVyvWlUll6lqtreNOCUdPfxMG5znXgXAwbjR/KHWlrS+hF+u+XQkLK07V70vyr6kZtC97BbkPzP6E+oUbIsBV28nqtwAOXY5/O1fxZ/qZU63xJeb92Xah8KPkvYsXNZtwLgYFwMC4MNHVcJ9FdC4LQoz1LGbztRqvlTm/CL+BrrPFOT8H7Gygt6rFeK9zmKKmXbAuBgXAwLgYJhoOvm6j/ALtv+MfiTmyl+HLz/hFc2z8WPl/LJYiUIcqAADzPgAQDTBWxK76UX7ZfAgNpr8b5L+SzbH427837I0dyOJXAuBgXAwZeUztiKH40F4yS95vtnitB+K+rwc13HNCf7X9Fk6dR4FpKaXAAAAClgDAzLLYV4qFRNpO+5uO/qjVWoxqx3Z6G+hcVKEt6GpkYbDqEYxXCKUV27luPcYqKSRqnNzbk+YxmIjThKcnaMVdsTmoR3mZpwlUkoxXFnPc5zV1paz3dkY+bH4leubl1ZZ9C1WdoqMd1fNmpucZ34FwZNhk2WuvO3CKa1n7l3s67W1lXl4LU4b68jbwz/s9EdEweHjCKjFWSVklwLFGKiko6FSnNzk5S1Zlo9HktV3uAOWY9/O1fxZ/qZU6vxJeb92Xeh8KPkvYsXPBuwLgYFwMFUwYZ1fCPyV0LctCiPUxc7fzFb8Gf6Wa6/wAKXk/Y3Wvx4fuXucxuVUuwuBgXAwLgYJpoM/man4z/AEQJzZXwpef8IrW2vjR/b/LJYSZDgAAHmfAAgGmj/mI/gx/VMgdp/GXkvdlm2KvwH+5+yNBcjiXwLgYFwMGTlj+fofj0v1xNlD4sP3R90c90vwKn7ZezOp0OBaylFwAAAAAAAAGj0sf8rV6L80ct78CXkd2zf8mBzi5Wy4YK3GBgJjAZv8BnSpQjCLSS+zxfaySpXipxUY+xD19ndtNzln1MtaVPzl6ps7wf/I1d0R6P1K/Kt+cvVHeD/wCQ7oj0fqeZaUt/WXqjvF/8h3RHp9SN4qopTlJfWk5Pq3dkZNqUm+pM0oOMVF8i1c8YNmBcYGBcYGD1Taur8DMcZ4mJJ44Emp6UNK2svVJXvF/8iDeyYvl9TxidJNeEotq0ouL8nsaszzK/ck118D1DZUYyUktPEjcmr7uBGE0k8cSlzGDOBcYGBcYGCZaCS+bqr+4n4xXwJrZfw5Lx/hFb22vxIvw/lkwRKEKAAAeZgHO9MpfzPSlFe1v3kBtL43yX8lp2MsW/m3/Bo7nBglcC4wMC4wMGbkkb4mgv7sX4O/uOi0jmvBeK+nE5b54t5vwf14HUaPAsxSy4AAAAAAAADRaW/wBLW6L80ct78CXkd2zf8qBze5XC5YFzAFwBcyMC5gYFwMC4GBcDAuALgC4AuBgXAwLmRgXMDAuALgC4BK9A63l1oc1GXhde8l9ly4yiQG24fdhLzROYkuV4qAADxUe4A5jpNW1sVVfJqPgrFdvpZrsuOzIbttFGrucZ3i4AuAbnRKlrYqD8yMpey3vO7Z8c10+mSN2tPdtn4tf2dJplgKiewAAAAAAAAaHS7+lrdF+aOa8+BLyO7Zv+VA5q2VwuYuYAuALgC4AuALgC4AuALgC4AuALgC4Bcq03FRfnxUl04e42Sg4pPqjXCak2lyeC3c1mwXAFwDa6NYzZYinJ/Rk9nL/dwb9Njrs6nZ1U+T4EftKh2tCSWq4r5HUKbLEU49gAAw8xxKp05zlwhFyfoPM5qEXJ8jZSpupNQjzZyevVcpOT4zbm+rfAq0m5PL5l6pxUYqK0XD0LdzyexcAXMgl2gWGvtaveqa62u/zXiS2zKfCUvl/JXtuVeMKa8/4JzFEsV8qAAAAAAAADQ6X/ANLW+6vzRy3vwJeR3bM/yoHM7ldLoLgC4AuALgC4AuAUuALgC4AuALgFbgFLgG+xuD1sDQqrjTTv92T+NiSq0t61jPp7MhaFxuX1Sm/9seqRorkaTRS4AuAe6c7PfwMo8yjk6Fo3ninFU6j8tWSfZNc+vcT1rc78d2WpU7+xdObnBcPYkamjtIs81KySbbslvv2GG8amUm3hEH0rzlVFs4/QTu358lwS7iJvbne+5HQsWzLJ03vy15eBEpSIsnkuBS5gyLgBGUDqWjmB2VCEHxtrS+9LeyyW1LsqSiUe9r9tWlPly8kbk3nKAAAAAAAAAYWZ4JVqcqcr2ludtzPFSCnFxfM20K0qM1OOqI69DaP9z1v2OTu6j4+pJd9XPh6D5G0ft+t+xju6j4+o76uPD0HyNo/b9b9h3dR8fUd9XHh6D5G0ft+t+w7uo+PqO+rjw9B8jaP2/W/Yd3UfH1HfVx4eg+RtH7frfsO7qPj6jvq48PQ8z0Oo/b9b9jPd1Hx9R31ceHoQfFQUalSC4RqSiukZNIhJpRk0uTf0ZZ6MnKnGT5pP1RbueTYLgC4AuEGTqlohRa+v637E53fR8fUqj2zceHoXFoZR+3637Du6j4+o76uPD0NxRymMKOxSbjquNnvbTOuFKMYbnIj6lxOdXtXrr6HNM1wDoVZUpdm+L86D4Mr1ei6U3FlztLiNxSU18/MxLmk6BcAXAL1DFSjw3rkz1GTia501M2tDSOcVa813KV17TqjdyS1Zwz2bTk84XoWcXns58bv70nJeHA8zuZSNlKxhT0+iNZVquTuzmbydkYqKwjzcwehcAXAN/ofle2rKo15FJp9zqcUvRx8DvsaG/Pfei9yJ2td9lS7Nay9v+4HSqUbInCplwAAAAAAAAAAWAKaoA1QBqgDVAGqANUAt1ogHGcyqfP1vx6n62Vmqvvy837l7tn+DD9q9jH2h4wbxtBgDaDACqDBhnasIty6ItJ8/epkaoMFHEAj+k+SLEU91lOF3B/8Ay+5nNdW6rRxz5HfYXrtqmf8AV6/2cxxEZQlKE04yi7NPimQEoOLw1xLhCcZxUovKZ42hjB7G0GANoYwBtDOANoMAbQYA2gwBtBgGblOAniKipwXfKXZCPNm2jQlVluxOa6uoW8N+XyXU6plOXRo0404rdFelvtb7yw06cacVGJS69aVabnLVmyR7NQAAAAAAAAAAAAAKXAKawB5dQAOqgDzt0AWa+JVgDiuZ1fn6/wCPU/XIrlRfiS837svFu/wYftXsY21PGDbvDajA3htRgbwVUYG8dpweYx1Vv7EWZFCeplxxi5gHr/FIA8zroAjmkmSU8Qr31aiVozXsUl2o5q9tGqvHqd1lfztn1jzX9eJznMcFUoS1akbcpLfGXRkNVoTpvEi0W93SrrMH8uZibU14N+RtRgZG1GBvDajA3htBgZDqDAybfJMkqYhp/Qh2za4r7K7fyOqhaTq8dF1/o4braNO34ay6f2dNybL6dCmoU1ZcW+MpS4Xk+0mKVKNOO7Eq9xcVK8t6bNrGojYaC5rgFUwCoAAAAAAAADAPLALNSQBjTqMAx6lVgGNUryAMeeIl3gGNiMRIAgeNyOq6k5Xh5U5S+tfe2+XeRsrGTk3lE/T2vTjBR3XwSXLkvMxJZRUXbH/l8Dz9gl1R675p/pf0/stvLanOPt+A+wS6od80/wBL+n9lP4dU5x9o+wS6od80/wBL+n9nqOV1H2x9vwH2CXVDvmn+l/T+yW4XFTViUK+9TZUcXIGDMhimAXFiWAeJ4hgGFivKTUkmn2NXT9BhpNYZ6jKUXmL4kax+Qxd3C8O76UfA46ljCXGPAlKO16sFiaz9GaWvldWPBRl0dvzOZ2M1pxO6G16MtcoxXhqy/wBOXs+J4dpV6G7vKh+oRw1V/wCm/S18QrOo+Qe0qC/29zKo5ZUfGy9rNsbCT1eDnntiC/Km/obfA5VGLTcdZ/a3+w6qdpThxxlkbX2lXqLCeF4EmwbkdRHm3oVZAGTTqyAMyjNgGdTYBdAKgAAAAAAAApYA8ygAW5UQC1LDAFqWCALUsvQBZllqAMeplCYBYlka5AFp5AgDz/AFyACyHuALkcmt2AF6GWWALqwAB6WBADwAB4llwB4llVwCzLJE+wAt/wAAXIAqtH1yALsMhQBkU8lSAMqnlaQBkwwVgC7HCgF2NGwBcUQD0AAAAAAAAAAAAAAClgBYApqgDUAKagBR0gCmyAGxAKbEArsQBsQCmxAKqkAV2QA2YA2QA2QA2QA2YBXZgFdUAqkAVAAAAAAAP//Z"/>
          <p:cNvSpPr>
            <a:spLocks noChangeAspect="1" noChangeArrowheads="1"/>
          </p:cNvSpPr>
          <p:nvPr/>
        </p:nvSpPr>
        <p:spPr bwMode="auto">
          <a:xfrm>
            <a:off x="155575" y="-914400"/>
            <a:ext cx="3371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radiantpropertygroup.com/wp-content/uploads/2012/01/200-C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2765676" cy="22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0552" y="3962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VS.</a:t>
            </a:r>
            <a:endParaRPr lang="en-US" sz="3200" b="1" dirty="0"/>
          </a:p>
        </p:txBody>
      </p:sp>
      <p:pic>
        <p:nvPicPr>
          <p:cNvPr id="6146" name="Picture 2" descr="A lot of money in a glass bottle labeled “Colleg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06" y="1128866"/>
            <a:ext cx="1985170" cy="25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Transferability of Credits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311083" cy="425083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Students </a:t>
            </a:r>
            <a:r>
              <a:rPr lang="en-US" sz="2000" b="1" i="1" dirty="0" smtClean="0">
                <a:solidFill>
                  <a:srgbClr val="0000CC"/>
                </a:solidFill>
              </a:rPr>
              <a:t>must </a:t>
            </a:r>
            <a:r>
              <a:rPr lang="en-US" sz="2000" dirty="0" smtClean="0"/>
              <a:t>understand </a:t>
            </a:r>
            <a:r>
              <a:rPr lang="en-US" sz="2000" dirty="0"/>
              <a:t>that there is a </a:t>
            </a:r>
            <a:r>
              <a:rPr lang="en-US" sz="2000" b="1" dirty="0"/>
              <a:t>possibility </a:t>
            </a:r>
            <a:r>
              <a:rPr lang="en-US" sz="2000" dirty="0"/>
              <a:t>that their </a:t>
            </a:r>
            <a:r>
              <a:rPr lang="en-US" sz="2000" dirty="0" smtClean="0"/>
              <a:t>future college </a:t>
            </a:r>
            <a:r>
              <a:rPr lang="en-US" sz="2000" dirty="0"/>
              <a:t>or technical </a:t>
            </a:r>
            <a:r>
              <a:rPr lang="en-US" sz="2000" dirty="0" smtClean="0"/>
              <a:t>institute </a:t>
            </a:r>
            <a:r>
              <a:rPr lang="en-US" sz="2000" b="1" i="1" dirty="0">
                <a:solidFill>
                  <a:srgbClr val="0000CC"/>
                </a:solidFill>
              </a:rPr>
              <a:t>may not </a:t>
            </a:r>
            <a:r>
              <a:rPr lang="en-US" sz="2000" dirty="0"/>
              <a:t>accept their dual credit </a:t>
            </a:r>
            <a:r>
              <a:rPr lang="en-US" sz="2000" dirty="0" smtClean="0"/>
              <a:t>course(s).</a:t>
            </a:r>
          </a:p>
          <a:p>
            <a:endParaRPr lang="en-US" sz="2000" dirty="0"/>
          </a:p>
          <a:p>
            <a:r>
              <a:rPr lang="en-US" sz="2000" dirty="0" smtClean="0"/>
              <a:t> It is the student’s responsibility to  inquire </a:t>
            </a:r>
            <a:r>
              <a:rPr lang="en-US" sz="2000" dirty="0"/>
              <a:t>about </a:t>
            </a:r>
            <a:r>
              <a:rPr lang="en-US" sz="2000" dirty="0" smtClean="0"/>
              <a:t>the transfer </a:t>
            </a:r>
            <a:r>
              <a:rPr lang="en-US" sz="2000" dirty="0"/>
              <a:t>of </a:t>
            </a:r>
            <a:r>
              <a:rPr lang="en-US" sz="2000" dirty="0" smtClean="0"/>
              <a:t>credits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Talk to an advisor from your future school</a:t>
            </a:r>
          </a:p>
          <a:p>
            <a:pPr lvl="1"/>
            <a:r>
              <a:rPr lang="en-US" sz="1600" dirty="0" smtClean="0"/>
              <a:t>Talk to Ms. Schmit</a:t>
            </a:r>
          </a:p>
          <a:p>
            <a:pPr marL="411480" lvl="1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48006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Want to go out of state or private college?  See if your dual credit course will transfer at: </a:t>
            </a:r>
            <a:r>
              <a:rPr lang="en-US" sz="2400" i="1" dirty="0" smtClean="0">
                <a:hlinkClick r:id="rId2"/>
              </a:rPr>
              <a:t>https</a:t>
            </a:r>
            <a:r>
              <a:rPr lang="en-US" sz="2400" i="1" dirty="0">
                <a:hlinkClick r:id="rId2"/>
              </a:rPr>
              <a:t>://</a:t>
            </a:r>
            <a:r>
              <a:rPr lang="en-US" sz="2400" i="1" dirty="0" smtClean="0">
                <a:hlinkClick r:id="rId2"/>
              </a:rPr>
              <a:t>www.transferology.com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pic>
        <p:nvPicPr>
          <p:cNvPr id="6" name="Picture 2" descr="http://www.foregolfproperties.com/wp-content/uploads/Confused-Figure-with-Question-Ma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826634" cy="23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Academic Achievement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36576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Students </a:t>
            </a:r>
            <a:r>
              <a:rPr lang="en-US" i="1" dirty="0" smtClean="0">
                <a:solidFill>
                  <a:srgbClr val="0000CC"/>
                </a:solidFill>
              </a:rPr>
              <a:t>must</a:t>
            </a:r>
            <a:r>
              <a:rPr lang="en-US" dirty="0" smtClean="0"/>
              <a:t> understand that college coursework with a grade lower than a “D” may warrant them to be placed on </a:t>
            </a:r>
            <a:r>
              <a:rPr lang="en-US" i="1" dirty="0" smtClean="0">
                <a:solidFill>
                  <a:srgbClr val="0000CC"/>
                </a:solidFill>
              </a:rPr>
              <a:t>academic </a:t>
            </a:r>
            <a:r>
              <a:rPr lang="en-US" i="1" dirty="0">
                <a:solidFill>
                  <a:srgbClr val="0000CC"/>
                </a:solidFill>
              </a:rPr>
              <a:t>p</a:t>
            </a:r>
            <a:r>
              <a:rPr lang="en-US" i="1" dirty="0" smtClean="0">
                <a:solidFill>
                  <a:srgbClr val="0000CC"/>
                </a:solidFill>
              </a:rPr>
              <a:t>robation </a:t>
            </a:r>
            <a:r>
              <a:rPr lang="en-US" dirty="0" smtClean="0"/>
              <a:t>when entering their post-secondary institution of choice. </a:t>
            </a:r>
          </a:p>
          <a:p>
            <a:endParaRPr lang="en-US" dirty="0"/>
          </a:p>
          <a:p>
            <a:r>
              <a:rPr lang="en-US" dirty="0" smtClean="0"/>
              <a:t>Grades will be recorded on students’ high school transcripts after a copy of the official grade report from the respective institution is received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will only know your general grades when you give us your weekly progress in study hall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College grades posted to your college transcript and will automatically transfer to any South Dakota BOR school.</a:t>
            </a:r>
            <a:endParaRPr lang="en-US" dirty="0"/>
          </a:p>
        </p:txBody>
      </p:sp>
      <p:pic>
        <p:nvPicPr>
          <p:cNvPr id="8194" name="Picture 2" descr="Road to Success - Up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2766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6" y="728849"/>
            <a:ext cx="84582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College Grade Point Average</a:t>
            </a:r>
            <a:br>
              <a:rPr lang="en-US" b="1" u="sng" dirty="0" smtClean="0"/>
            </a:br>
            <a:r>
              <a:rPr lang="en-US" b="1" u="sng" dirty="0" smtClean="0"/>
              <a:t>(GPA)</a:t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723665"/>
            <a:ext cx="3657600" cy="323947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grade </a:t>
            </a:r>
            <a:r>
              <a:rPr lang="en-US" sz="2000" dirty="0"/>
              <a:t>received will </a:t>
            </a:r>
            <a:r>
              <a:rPr lang="en-US" sz="2000" dirty="0" smtClean="0"/>
              <a:t>be </a:t>
            </a:r>
            <a:r>
              <a:rPr lang="en-US" sz="2000" dirty="0"/>
              <a:t>used in the calculation of their </a:t>
            </a:r>
            <a:r>
              <a:rPr lang="en-US" sz="2000" b="1" i="1" dirty="0" smtClean="0"/>
              <a:t>unweighted</a:t>
            </a:r>
            <a:r>
              <a:rPr lang="en-US" sz="2000" dirty="0" smtClean="0"/>
              <a:t> GPA at </a:t>
            </a:r>
            <a:r>
              <a:rPr lang="en-US" sz="2000" dirty="0"/>
              <a:t>the postsecondary </a:t>
            </a:r>
            <a:r>
              <a:rPr lang="en-US" sz="2000" dirty="0" smtClean="0"/>
              <a:t>level.</a:t>
            </a:r>
          </a:p>
          <a:p>
            <a:endParaRPr lang="en-US" sz="2000" dirty="0" smtClean="0"/>
          </a:p>
          <a:p>
            <a:r>
              <a:rPr lang="en-US" sz="2000" dirty="0" smtClean="0"/>
              <a:t>Example: A = 4.0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B = 3.0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C = 2.0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D = 1.0</a:t>
            </a:r>
          </a:p>
          <a:p>
            <a:pPr marL="114300" indent="0">
              <a:buNone/>
            </a:pPr>
            <a:r>
              <a:rPr lang="en-US" sz="2000" dirty="0" smtClean="0"/>
              <a:t> 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AutoShape 2" descr="Image result for college gp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ollege gpa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ollege Green Road Sign Ove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1460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Impact on Future </a:t>
            </a:r>
            <a:br>
              <a:rPr lang="en-US" b="1" u="sng" dirty="0" smtClean="0"/>
            </a:br>
            <a:r>
              <a:rPr lang="en-US" b="1" u="sng" dirty="0" smtClean="0"/>
              <a:t>Financial Aid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267712"/>
            <a:ext cx="3657600" cy="4590288"/>
          </a:xfrm>
        </p:spPr>
        <p:txBody>
          <a:bodyPr>
            <a:normAutofit/>
          </a:bodyPr>
          <a:lstStyle/>
          <a:p>
            <a:r>
              <a:rPr lang="en-US" sz="2000" dirty="0"/>
              <a:t>Students </a:t>
            </a:r>
            <a:r>
              <a:rPr lang="en-US" sz="2000" b="1" i="1" dirty="0" smtClean="0">
                <a:solidFill>
                  <a:srgbClr val="0000CC"/>
                </a:solidFill>
              </a:rPr>
              <a:t>must </a:t>
            </a:r>
            <a:r>
              <a:rPr lang="en-US" sz="2000" dirty="0" smtClean="0"/>
              <a:t>understand </a:t>
            </a:r>
            <a:r>
              <a:rPr lang="en-US" sz="2000" dirty="0"/>
              <a:t>that there is a possibility that their eligibility to obtain Student </a:t>
            </a:r>
            <a:r>
              <a:rPr lang="en-US" sz="2000" dirty="0" smtClean="0"/>
              <a:t>Federal </a:t>
            </a:r>
            <a:r>
              <a:rPr lang="en-US" sz="2000" dirty="0"/>
              <a:t>Financial Aid in the future may be impacted by their participation in dual credit </a:t>
            </a:r>
            <a:r>
              <a:rPr lang="en-US" sz="2000" dirty="0" smtClean="0"/>
              <a:t>coursework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Ex: student who cannot take 12 college credits (minimum to be full time student)</a:t>
            </a:r>
            <a:endParaRPr lang="en-US" sz="1600" dirty="0"/>
          </a:p>
          <a:p>
            <a:pPr lvl="1"/>
            <a:r>
              <a:rPr lang="en-US" sz="1600" dirty="0" smtClean="0"/>
              <a:t>Don’t worr</a:t>
            </a:r>
            <a:r>
              <a:rPr lang="en-US" sz="1600" dirty="0" smtClean="0"/>
              <a:t>y, if you talk to me we will make sure this doesn’t happen to you</a:t>
            </a:r>
            <a:endParaRPr lang="en-US" sz="2000" dirty="0"/>
          </a:p>
          <a:p>
            <a:r>
              <a:rPr lang="en-US" sz="2000" b="1" dirty="0" smtClean="0">
                <a:solidFill>
                  <a:srgbClr val="0000CC"/>
                </a:solidFill>
              </a:rPr>
              <a:t>Grades are key</a:t>
            </a:r>
            <a:r>
              <a:rPr lang="en-US" sz="2000" b="1" dirty="0">
                <a:solidFill>
                  <a:srgbClr val="0000CC"/>
                </a:solidFill>
              </a:rPr>
              <a:t>!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Report Card A+ Plus Top Grade Rating Review Evaluation S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144837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5945</TotalTime>
  <Words>2030</Words>
  <Application>Microsoft Office PowerPoint</Application>
  <PresentationFormat>On-screen Show (4:3)</PresentationFormat>
  <Paragraphs>273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Cooper Black</vt:lpstr>
      <vt:lpstr>Wingdings</vt:lpstr>
      <vt:lpstr>Adjacency</vt:lpstr>
      <vt:lpstr>Dual Credit </vt:lpstr>
      <vt:lpstr>PowerPoint Presentation</vt:lpstr>
      <vt:lpstr>What is Dual Credit?</vt:lpstr>
      <vt:lpstr>Requirements to Enroll in Dual Credit Courses</vt:lpstr>
      <vt:lpstr>Cost of Dual Credit Courses</vt:lpstr>
      <vt:lpstr>Transferability of Credits</vt:lpstr>
      <vt:lpstr>Academic Achievement</vt:lpstr>
      <vt:lpstr>College Grade Point Average (GPA) </vt:lpstr>
      <vt:lpstr>Impact on Future  Financial Aid</vt:lpstr>
      <vt:lpstr>NCAA Eligibility</vt:lpstr>
      <vt:lpstr>What  does Dual Credit look like?</vt:lpstr>
      <vt:lpstr>Viborg-Hurley High School</vt:lpstr>
      <vt:lpstr>Replacement Courses</vt:lpstr>
      <vt:lpstr>Dual Credit &amp; HS Transcripts</vt:lpstr>
      <vt:lpstr>SDHSAA Eligibility </vt:lpstr>
      <vt:lpstr>Completion of Course Requirements</vt:lpstr>
      <vt:lpstr>Which course should I take?</vt:lpstr>
      <vt:lpstr>Sorting Through  the Choices?</vt:lpstr>
      <vt:lpstr>SGR Course Goal #1</vt:lpstr>
      <vt:lpstr>SGR Course Goal #2</vt:lpstr>
      <vt:lpstr>SGR Course Goal #3</vt:lpstr>
      <vt:lpstr>SGR Course Goal #4</vt:lpstr>
      <vt:lpstr>SGR Course Goal #5</vt:lpstr>
      <vt:lpstr>SGR Course Goal #6</vt:lpstr>
      <vt:lpstr>Choosing Dual Credit Courses </vt:lpstr>
      <vt:lpstr>Program Advising Guide</vt:lpstr>
      <vt:lpstr>Program Guide Sheets</vt:lpstr>
      <vt:lpstr>Technical School Dual Credit</vt:lpstr>
      <vt:lpstr>Dual Credit Courses</vt:lpstr>
      <vt:lpstr>How do Students Register?</vt:lpstr>
      <vt:lpstr>PowerPoint Presentation</vt:lpstr>
      <vt:lpstr>PowerPoint Presentation</vt:lpstr>
    </vt:vector>
  </TitlesOfParts>
  <Company>Lyman County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Credit</dc:title>
  <dc:creator>Administrator</dc:creator>
  <cp:lastModifiedBy>Jessica Schmit</cp:lastModifiedBy>
  <cp:revision>241</cp:revision>
  <cp:lastPrinted>2016-09-16T16:09:28Z</cp:lastPrinted>
  <dcterms:created xsi:type="dcterms:W3CDTF">2015-09-21T15:12:29Z</dcterms:created>
  <dcterms:modified xsi:type="dcterms:W3CDTF">2020-04-29T15:42:38Z</dcterms:modified>
</cp:coreProperties>
</file>